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5"/>
    <p:sldMasterId id="2147483673" r:id="rId6"/>
    <p:sldMasterId id="2147483674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</p:sldIdLst>
  <p:sldSz cy="6858000" cx="9144000"/>
  <p:notesSz cx="6858000" cy="9144000"/>
  <p:embeddedFontLst>
    <p:embeddedFont>
      <p:font typeface="Caveat"/>
      <p:regular r:id="rId29"/>
      <p:bold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Century Gothic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14ED2BA-C7E3-4966-9B0B-87C16826095C}">
  <a:tblStyle styleId="{D14ED2BA-C7E3-4966-9B0B-87C1682609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7070784-1713-4F2D-AD5D-208695B9952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Caveat-regular.fntdata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font" Target="fonts/Roboto-regular.fntdata"/><Relationship Id="rId30" Type="http://schemas.openxmlformats.org/officeDocument/2006/relationships/font" Target="fonts/Caveat-bold.fntdata"/><Relationship Id="rId11" Type="http://schemas.openxmlformats.org/officeDocument/2006/relationships/slide" Target="slides/slide3.xml"/><Relationship Id="rId33" Type="http://schemas.openxmlformats.org/officeDocument/2006/relationships/font" Target="fonts/Roboto-italic.fntdata"/><Relationship Id="rId10" Type="http://schemas.openxmlformats.org/officeDocument/2006/relationships/slide" Target="slides/slide2.xml"/><Relationship Id="rId32" Type="http://schemas.openxmlformats.org/officeDocument/2006/relationships/font" Target="fonts/Roboto-bold.fntdata"/><Relationship Id="rId13" Type="http://schemas.openxmlformats.org/officeDocument/2006/relationships/slide" Target="slides/slide5.xml"/><Relationship Id="rId35" Type="http://schemas.openxmlformats.org/officeDocument/2006/relationships/font" Target="fonts/CenturyGothic-regular.fntdata"/><Relationship Id="rId12" Type="http://schemas.openxmlformats.org/officeDocument/2006/relationships/slide" Target="slides/slide4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7.xml"/><Relationship Id="rId37" Type="http://schemas.openxmlformats.org/officeDocument/2006/relationships/font" Target="fonts/CenturyGothic-italic.fntdata"/><Relationship Id="rId14" Type="http://schemas.openxmlformats.org/officeDocument/2006/relationships/slide" Target="slides/slide6.xml"/><Relationship Id="rId36" Type="http://schemas.openxmlformats.org/officeDocument/2006/relationships/font" Target="fonts/CenturyGothic-bold.fntdata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38" Type="http://schemas.openxmlformats.org/officeDocument/2006/relationships/font" Target="fonts/CenturyGothic-boldItalic.fntdata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territoires-marketing.fr/infographie-le-marche-du-fitness/" TargetMode="External"/><Relationship Id="rId3" Type="http://schemas.openxmlformats.org/officeDocument/2006/relationships/hyperlink" Target="https://www.xerfi.com/presentationetude/Les-salles-de-sport-et-de-remise-en-forme-a-l-horizon-2020_8SME63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223282c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5223282cea_0_0:notes"/>
          <p:cNvSpPr/>
          <p:nvPr>
            <p:ph idx="2" type="sldImg"/>
          </p:nvPr>
        </p:nvSpPr>
        <p:spPr>
          <a:xfrm>
            <a:off x="1714753" y="685800"/>
            <a:ext cx="342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223282cea_0_5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223282ce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 canevas nous permet de décrire l’individu qui corresponde à un segment cible. Un segment cible représente, parmi la population totale de vos utilisateurs finaux, une sous-catégorie relativement homogène et à laquelle vous pouvez adresser une offre spécifique.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 Gym Sports, le brief initial nous suggère que notre clientèle à revenus moyens ou élevés est un segment cible prioritaire. Cet avatar décrit donc un individu typique de nos salles de sports correspondant à ce segment: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il s’agit d’une femme car c’est le genre le plus représenté dans nos salles, et dans le fitness en général.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cette femme appartient à une catégorie socio-professionnelle supérieure.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Sources: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u="sng">
                <a:solidFill>
                  <a:schemeClr val="hlink"/>
                </a:solidFill>
                <a:hlinkClick r:id="rId2"/>
              </a:rPr>
              <a:t>http://www.territoires-marketing.fr/infographie-le-marche-du-fitness/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u="sng">
                <a:solidFill>
                  <a:schemeClr val="hlink"/>
                </a:solidFill>
                <a:hlinkClick r:id="rId3"/>
              </a:rPr>
              <a:t>https://www.xerfi.com/presentationetude/Les-salles-de-sport-et-de-remise-en-forme-a-l-horizon-2020_8SME63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223282cea_0_11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223282cea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 canevas poursuit la caractérisation fine des utilisateurs auxquels notre projet va s’adresser. Nous avons un avatar (voir canevas précédent):  mais quelles sont ses besoins, frustrations, aspirations, attentes?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description détaillée de ces “problèmes à résoudre” va orienter notre réflexion sur le type de solutions que nous proposerons.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424e37f3eb_0_27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424e37f3eb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424e37f3eb_0_34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424e37f3eb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ef666f52e0_0_16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ef666f52e0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 canevas est l’occasion de faire la liste de toutes les données qui peuvent se prêter à construire une solution venant répondre aux besoins de l’avatar.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Une recherche documentaire - ou sur le terrain! - vous permettra de ne pas négliger des sources importantes de données.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Ici, nous ne prétendons pas que Gym Sports dispose de toutes ces sources de données. Nous imagions les sources de données </a:t>
            </a:r>
            <a:r>
              <a:rPr lang="fr" u="sng"/>
              <a:t>désirables</a:t>
            </a:r>
            <a:r>
              <a:rPr lang="fr"/>
              <a:t> pour le design d’une solution aux besoins du segment cible.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424e37f3eb_0_39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424e37f3eb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ef666f52e0_0_25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ef666f52e0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Nous sommes prêts à élaborer une solution de création de valeur par la donnée qui: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contribue aux objectifs stratégiques spécifiés dès le premier canevas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présente une solution / apporte de la valeur aux utilisateurs cibles, également décrits dans les canevas précédents.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qui valorise les sources de données existantes / aisément accessibles identifiées précédemment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5223282cea_0_18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5223282cea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solution élaborée au canevas précédent demande à être finement spécifiée. Ce canevas vous aide à identifier les multiples voies par lesquelles votre solution vient apporter apporter de la valeur à l’utilisateur final.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>
                <a:solidFill>
                  <a:schemeClr val="dk1"/>
                </a:solidFill>
              </a:rPr>
              <a:t>Case du centre : définissez les caractéristiques de votre solution: est-ce une app, un objet, un process, ...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Case en haut à gauche : expliquez en quoi la solution vient aider l’utilisatrice à accomplir / réaliser le service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Case en bas à gauche : les contraintes identifiées dans le canevas #4 doivent trouver ici une forme de solution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Case en haut à droite : en quoi les aspirations de l’utilisatrice sont elles rendues réalisables par votre solution?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Case en bas à droite : définissez des indicateurs objectifs sur lesquels votre utilisateur pourra mesurer ses progrès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424e37f3eb_0_52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424e37f3eb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424e37f3eb_0_601:notes"/>
          <p:cNvSpPr/>
          <p:nvPr>
            <p:ph idx="2" type="sldImg"/>
          </p:nvPr>
        </p:nvSpPr>
        <p:spPr>
          <a:xfrm>
            <a:off x="1143323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424e37f3eb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ef666f52e0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ef666f52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ef666f52e0_0_30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ef666f52e0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ef666f52e0_0_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ef666f52e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ef666f52e0_0_2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ef666f52e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ef666f52e0_0_3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ef666f52e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24e37f3eb_0_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24e37f3e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ef666f52e0_0_10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ef666f52e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24e37f3eb_0_6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24e37f3eb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24e37f3eb_0_13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24e37f3eb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992767"/>
            <a:ext cx="8520300" cy="2736900"/>
          </a:xfrm>
          <a:prstGeom prst="rect">
            <a:avLst/>
          </a:prstGeom>
        </p:spPr>
        <p:txBody>
          <a:bodyPr anchorCtr="0" anchor="b" bIns="99550" lIns="99550" spcFirstLastPara="1" rIns="99550" wrap="square" tIns="995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3778833"/>
            <a:ext cx="8520300" cy="1056900"/>
          </a:xfrm>
          <a:prstGeom prst="rect">
            <a:avLst/>
          </a:prstGeom>
        </p:spPr>
        <p:txBody>
          <a:bodyPr anchorCtr="0" anchor="t" bIns="99550" lIns="99550" spcFirstLastPara="1" rIns="99550" wrap="square" tIns="995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867800"/>
            <a:ext cx="8520300" cy="11226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593367"/>
            <a:ext cx="8520300" cy="763500"/>
          </a:xfrm>
          <a:prstGeom prst="rect">
            <a:avLst/>
          </a:prstGeom>
        </p:spPr>
        <p:txBody>
          <a:bodyPr anchorCtr="0" anchor="t" bIns="99550" lIns="99550" spcFirstLastPara="1" rIns="99550" wrap="square" tIns="995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536633"/>
            <a:ext cx="8520300" cy="4554900"/>
          </a:xfrm>
          <a:prstGeom prst="rect">
            <a:avLst/>
          </a:prstGeom>
        </p:spPr>
        <p:txBody>
          <a:bodyPr anchorCtr="0" anchor="t" bIns="99550" lIns="99550" spcFirstLastPara="1" rIns="99550" wrap="square" tIns="9955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>
              <a:spcBef>
                <a:spcPts val="17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17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7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17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17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17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17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1700"/>
              </a:spcBef>
              <a:spcAft>
                <a:spcPts val="17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593367"/>
            <a:ext cx="8520300" cy="763500"/>
          </a:xfrm>
          <a:prstGeom prst="rect">
            <a:avLst/>
          </a:prstGeom>
        </p:spPr>
        <p:txBody>
          <a:bodyPr anchorCtr="0" anchor="t" bIns="99550" lIns="99550" spcFirstLastPara="1" rIns="99550" wrap="square" tIns="995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536633"/>
            <a:ext cx="4000200" cy="4554900"/>
          </a:xfrm>
          <a:prstGeom prst="rect">
            <a:avLst/>
          </a:prstGeom>
        </p:spPr>
        <p:txBody>
          <a:bodyPr anchorCtr="0" anchor="t" bIns="99550" lIns="99550" spcFirstLastPara="1" rIns="99550" wrap="square" tIns="99550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rtl="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700"/>
              </a:spcBef>
              <a:spcAft>
                <a:spcPts val="17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536633"/>
            <a:ext cx="4000200" cy="4554900"/>
          </a:xfrm>
          <a:prstGeom prst="rect">
            <a:avLst/>
          </a:prstGeom>
        </p:spPr>
        <p:txBody>
          <a:bodyPr anchorCtr="0" anchor="t" bIns="99550" lIns="99550" spcFirstLastPara="1" rIns="99550" wrap="square" tIns="99550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rtl="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700"/>
              </a:spcBef>
              <a:spcAft>
                <a:spcPts val="17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593367"/>
            <a:ext cx="8520300" cy="763500"/>
          </a:xfrm>
          <a:prstGeom prst="rect">
            <a:avLst/>
          </a:prstGeom>
        </p:spPr>
        <p:txBody>
          <a:bodyPr anchorCtr="0" anchor="t" bIns="99550" lIns="99550" spcFirstLastPara="1" rIns="99550" wrap="square" tIns="995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740800"/>
            <a:ext cx="2808000" cy="1008000"/>
          </a:xfrm>
          <a:prstGeom prst="rect">
            <a:avLst/>
          </a:prstGeom>
        </p:spPr>
        <p:txBody>
          <a:bodyPr anchorCtr="0" anchor="b" bIns="99550" lIns="99550" spcFirstLastPara="1" rIns="99550" wrap="square" tIns="995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852800"/>
            <a:ext cx="2808000" cy="4239000"/>
          </a:xfrm>
          <a:prstGeom prst="rect">
            <a:avLst/>
          </a:prstGeom>
        </p:spPr>
        <p:txBody>
          <a:bodyPr anchorCtr="0" anchor="t" bIns="99550" lIns="99550" spcFirstLastPara="1" rIns="99550" wrap="square" tIns="99550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700"/>
              </a:spcBef>
              <a:spcAft>
                <a:spcPts val="17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600200"/>
            <a:ext cx="6367800" cy="54540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9550" lIns="99550" spcFirstLastPara="1" rIns="99550" wrap="square" tIns="995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9550" lIns="99550" spcFirstLastPara="1" rIns="99550" wrap="square" tIns="995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3737433"/>
            <a:ext cx="4045200" cy="1647000"/>
          </a:xfrm>
          <a:prstGeom prst="rect">
            <a:avLst/>
          </a:prstGeom>
        </p:spPr>
        <p:txBody>
          <a:bodyPr anchorCtr="0" anchor="t" bIns="99550" lIns="99550" spcFirstLastPara="1" rIns="99550" wrap="square" tIns="995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965433"/>
            <a:ext cx="3836700" cy="49266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>
              <a:spcBef>
                <a:spcPts val="17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17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7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17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17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17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17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1700"/>
              </a:spcBef>
              <a:spcAft>
                <a:spcPts val="17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474833"/>
            <a:ext cx="8520300" cy="2618100"/>
          </a:xfrm>
          <a:prstGeom prst="rect">
            <a:avLst/>
          </a:prstGeom>
        </p:spPr>
        <p:txBody>
          <a:bodyPr anchorCtr="0" anchor="b" bIns="99550" lIns="99550" spcFirstLastPara="1" rIns="99550" wrap="square" tIns="995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4202967"/>
            <a:ext cx="8520300" cy="1734600"/>
          </a:xfrm>
          <a:prstGeom prst="rect">
            <a:avLst/>
          </a:prstGeom>
        </p:spPr>
        <p:txBody>
          <a:bodyPr anchorCtr="0" anchor="t" bIns="99550" lIns="99550" spcFirstLastPara="1" rIns="99550" wrap="square" tIns="99550">
            <a:noAutofit/>
          </a:bodyPr>
          <a:lstStyle>
            <a:lvl1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23850" lvl="1" marL="914400" rtl="0" algn="ctr">
              <a:spcBef>
                <a:spcPts val="17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 algn="ctr">
              <a:spcBef>
                <a:spcPts val="17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 algn="ctr">
              <a:spcBef>
                <a:spcPts val="17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 algn="ctr">
              <a:spcBef>
                <a:spcPts val="17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 algn="ctr">
              <a:spcBef>
                <a:spcPts val="17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 algn="ctr">
              <a:spcBef>
                <a:spcPts val="17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 algn="ctr">
              <a:spcBef>
                <a:spcPts val="17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 algn="ctr">
              <a:spcBef>
                <a:spcPts val="1700"/>
              </a:spcBef>
              <a:spcAft>
                <a:spcPts val="17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 type="title">
  <p:cSld name="TITLE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/>
          <p:nvPr>
            <p:ph type="ctrTitle"/>
          </p:nvPr>
        </p:nvSpPr>
        <p:spPr>
          <a:xfrm>
            <a:off x="1143000" y="1122363"/>
            <a:ext cx="685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9" name="Google Shape;99;p26"/>
          <p:cNvSpPr txBox="1"/>
          <p:nvPr>
            <p:ph idx="1" type="subTitle"/>
          </p:nvPr>
        </p:nvSpPr>
        <p:spPr>
          <a:xfrm>
            <a:off x="1143000" y="3602038"/>
            <a:ext cx="6858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26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" name="Google Shape;103;p27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" name="Google Shape;104;p27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5" name="Google Shape;105;p2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593367"/>
            <a:ext cx="85203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9550" lIns="99550" spcFirstLastPara="1" rIns="99550" wrap="square" tIns="995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536633"/>
            <a:ext cx="8520300" cy="45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9550" lIns="99550" spcFirstLastPara="1" rIns="99550" wrap="square" tIns="99550">
            <a:noAutofit/>
          </a:bodyPr>
          <a:lstStyle>
            <a:lvl1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1pPr>
            <a:lvl2pPr indent="-323850" lvl="1" marL="9144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2pPr>
            <a:lvl3pPr indent="-323850" lvl="2" marL="13716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3pPr>
            <a:lvl4pPr indent="-323850" lvl="3" marL="18288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 sz="1500">
                <a:solidFill>
                  <a:schemeClr val="dk2"/>
                </a:solidFill>
              </a:defRPr>
            </a:lvl4pPr>
            <a:lvl5pPr indent="-323850" lvl="4" marL="22860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5pPr>
            <a:lvl6pPr indent="-323850" lvl="5" marL="27432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6pPr>
            <a:lvl7pPr indent="-323850" lvl="6" marL="32004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 sz="1500">
                <a:solidFill>
                  <a:schemeClr val="dk2"/>
                </a:solidFill>
              </a:defRPr>
            </a:lvl7pPr>
            <a:lvl8pPr indent="-323850" lvl="7" marL="36576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  <a:defRPr sz="1500">
                <a:solidFill>
                  <a:schemeClr val="dk2"/>
                </a:solidFill>
              </a:defRPr>
            </a:lvl8pPr>
            <a:lvl9pPr indent="-323850" lvl="8" marL="4114800" rtl="0">
              <a:lnSpc>
                <a:spcPct val="115000"/>
              </a:lnSpc>
              <a:spcBef>
                <a:spcPts val="1700"/>
              </a:spcBef>
              <a:spcAft>
                <a:spcPts val="1700"/>
              </a:spcAft>
              <a:buClr>
                <a:schemeClr val="dk2"/>
              </a:buClr>
              <a:buSzPts val="1500"/>
              <a:buChar char="■"/>
              <a:defRPr sz="1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9550" lIns="99550" spcFirstLastPara="1" rIns="99550" wrap="square" tIns="99550">
            <a:noAutofit/>
          </a:bodyPr>
          <a:lstStyle>
            <a:lvl1pPr lvl="0" rtl="0" algn="r">
              <a:buNone/>
              <a:defRPr sz="1100">
                <a:solidFill>
                  <a:schemeClr val="dk2"/>
                </a:solidFill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image" Target="../media/image9.png"/><Relationship Id="rId10" Type="http://schemas.openxmlformats.org/officeDocument/2006/relationships/image" Target="../media/image8.png"/><Relationship Id="rId13" Type="http://schemas.openxmlformats.org/officeDocument/2006/relationships/image" Target="../media/image19.png"/><Relationship Id="rId1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python.langchain.com/" TargetMode="External"/><Relationship Id="rId4" Type="http://schemas.openxmlformats.org/officeDocument/2006/relationships/image" Target="../media/image7.jpg"/><Relationship Id="rId9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1.png"/><Relationship Id="rId8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ocs.google.com/presentation/d/1RIK6Qb_wufbdJayJn9EWMocfBBIHU__Ux_XIbDh7jCI/edit?usp=sharing#slide=id.g2a035e68aea_0_432https://docs.google.com/presentation/d/1RIK6Qb_wufbdJayJn9EWMocfBBIHU__Ux_XIbDh7jCI/edit?usp=sharing#slide=id.g2a035e68aea_0_432" TargetMode="External"/><Relationship Id="rId4" Type="http://schemas.openxmlformats.org/officeDocument/2006/relationships/hyperlink" Target="https://chat.openai.com" TargetMode="External"/><Relationship Id="rId5" Type="http://schemas.openxmlformats.org/officeDocument/2006/relationships/hyperlink" Target="https://bard.google.com" TargetMode="External"/><Relationship Id="rId6" Type="http://schemas.openxmlformats.org/officeDocument/2006/relationships/hyperlink" Target="https://github.com/ProfSynapse/Synapse_CoR/blob/main/GPTprompt.txt" TargetMode="External"/><Relationship Id="rId7" Type="http://schemas.openxmlformats.org/officeDocument/2006/relationships/hyperlink" Target="https://github.com/seinecle/chatgpt/blob/main/docs/synapse/gym_sports_for_prof_Synapse.txt" TargetMode="External"/><Relationship Id="rId8" Type="http://schemas.openxmlformats.org/officeDocument/2006/relationships/hyperlink" Target="https://chat.openai.com/share/60075520-4745-4a79-854d-fc2e7d91a3fd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28600" y="0"/>
            <a:ext cx="9625652" cy="641712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8"/>
          <p:cNvSpPr txBox="1"/>
          <p:nvPr/>
        </p:nvSpPr>
        <p:spPr>
          <a:xfrm>
            <a:off x="-428675" y="-154900"/>
            <a:ext cx="4584600" cy="18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fr" sz="96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fr" sz="96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DBM</a:t>
            </a:r>
            <a:endParaRPr sz="96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8"/>
          <p:cNvSpPr txBox="1"/>
          <p:nvPr/>
        </p:nvSpPr>
        <p:spPr>
          <a:xfrm>
            <a:off x="4155914" y="410300"/>
            <a:ext cx="4532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24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 CANVAS-BASED METHOD</a:t>
            </a:r>
            <a:r>
              <a:rPr b="1" i="0" lang="fr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to create </a:t>
            </a:r>
            <a:r>
              <a:rPr lang="fr" sz="1600">
                <a:solidFill>
                  <a:srgbClr val="0070C0"/>
                </a:solidFill>
              </a:rPr>
              <a:t>business</a:t>
            </a:r>
            <a:r>
              <a:rPr lang="fr" sz="16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value </a:t>
            </a:r>
            <a:r>
              <a:rPr lang="fr" sz="1600">
                <a:solidFill>
                  <a:srgbClr val="0070C0"/>
                </a:solidFill>
              </a:rPr>
              <a:t>with data and AI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/>
          <p:nvPr/>
        </p:nvSpPr>
        <p:spPr>
          <a:xfrm>
            <a:off x="505500" y="867875"/>
            <a:ext cx="8196300" cy="5572800"/>
          </a:xfrm>
          <a:prstGeom prst="rect">
            <a:avLst/>
          </a:prstGeom>
          <a:noFill/>
          <a:ln cap="flat" cmpd="sng" w="2857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7"/>
          <p:cNvSpPr/>
          <p:nvPr/>
        </p:nvSpPr>
        <p:spPr>
          <a:xfrm>
            <a:off x="5776150" y="1472175"/>
            <a:ext cx="2572500" cy="2824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7"/>
          <p:cNvSpPr/>
          <p:nvPr/>
        </p:nvSpPr>
        <p:spPr>
          <a:xfrm>
            <a:off x="776250" y="1387800"/>
            <a:ext cx="4701900" cy="3096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7"/>
          <p:cNvSpPr/>
          <p:nvPr/>
        </p:nvSpPr>
        <p:spPr>
          <a:xfrm>
            <a:off x="776250" y="4769475"/>
            <a:ext cx="7658100" cy="1505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7"/>
          <p:cNvSpPr txBox="1"/>
          <p:nvPr/>
        </p:nvSpPr>
        <p:spPr>
          <a:xfrm>
            <a:off x="438075" y="68550"/>
            <a:ext cx="44598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38761D"/>
                </a:solidFill>
              </a:rPr>
              <a:t>Canvas #03.2 (</a:t>
            </a:r>
            <a:r>
              <a:rPr b="1" lang="fr" sz="1600" u="sng">
                <a:solidFill>
                  <a:srgbClr val="38761D"/>
                </a:solidFill>
              </a:rPr>
              <a:t>B2B</a:t>
            </a:r>
            <a:r>
              <a:rPr b="1" lang="fr" sz="1600">
                <a:solidFill>
                  <a:srgbClr val="38761D"/>
                </a:solidFill>
              </a:rPr>
              <a:t> </a:t>
            </a:r>
            <a:r>
              <a:rPr b="1" lang="fr" sz="1600">
                <a:solidFill>
                  <a:srgbClr val="38761D"/>
                </a:solidFill>
              </a:rPr>
              <a:t>version)</a:t>
            </a:r>
            <a:endParaRPr b="1" sz="16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600">
                <a:solidFill>
                  <a:srgbClr val="38761D"/>
                </a:solidFill>
              </a:rPr>
              <a:t>Profiling the target user with an avatar</a:t>
            </a:r>
            <a:endParaRPr b="1" sz="16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</p:txBody>
      </p:sp>
      <p:sp>
        <p:nvSpPr>
          <p:cNvPr id="239" name="Google Shape;239;p37"/>
          <p:cNvSpPr txBox="1"/>
          <p:nvPr/>
        </p:nvSpPr>
        <p:spPr>
          <a:xfrm>
            <a:off x="2380150" y="867875"/>
            <a:ext cx="58161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Name of the </a:t>
            </a:r>
            <a:r>
              <a:rPr b="1" lang="fr"/>
              <a:t>avatar</a:t>
            </a:r>
            <a:r>
              <a:rPr b="1" lang="fr"/>
              <a:t>:</a:t>
            </a:r>
            <a:r>
              <a:rPr lang="fr"/>
              <a:t>_______________________________________</a:t>
            </a:r>
            <a:endParaRPr/>
          </a:p>
        </p:txBody>
      </p:sp>
      <p:sp>
        <p:nvSpPr>
          <p:cNvPr id="240" name="Google Shape;240;p37"/>
          <p:cNvSpPr txBox="1"/>
          <p:nvPr/>
        </p:nvSpPr>
        <p:spPr>
          <a:xfrm>
            <a:off x="938450" y="1659550"/>
            <a:ext cx="4701900" cy="28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Age</a:t>
            </a:r>
            <a:r>
              <a:rPr lang="fr" sz="1100"/>
              <a:t> : 			___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Sex:</a:t>
            </a:r>
            <a:r>
              <a:rPr lang="fr" sz="1100"/>
              <a:t>		____________________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Job</a:t>
            </a:r>
            <a:r>
              <a:rPr lang="fr" sz="1100"/>
              <a:t>: 	 		_______________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chemeClr val="dk1"/>
                </a:solidFill>
              </a:rPr>
              <a:t>Country &amp; city of residence</a:t>
            </a:r>
            <a:r>
              <a:rPr lang="fr" sz="1100"/>
              <a:t>: 	_______________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200">
                <a:solidFill>
                  <a:schemeClr val="dk1"/>
                </a:solidFill>
              </a:rPr>
              <a:t>Highest degree</a:t>
            </a:r>
            <a:r>
              <a:rPr lang="fr" sz="1200">
                <a:solidFill>
                  <a:schemeClr val="dk1"/>
                </a:solidFill>
              </a:rPr>
              <a:t>: high school / univ / other: __________________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Nb of spoken languages</a:t>
            </a:r>
            <a:r>
              <a:rPr lang="fr" sz="1100"/>
              <a:t>:</a:t>
            </a:r>
            <a:r>
              <a:rPr lang="fr" sz="1100"/>
              <a:t>: ______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D</a:t>
            </a:r>
            <a:r>
              <a:rPr b="1" lang="fr" sz="1100"/>
              <a:t>igital skills</a:t>
            </a:r>
            <a:r>
              <a:rPr lang="fr" sz="1100"/>
              <a:t>: weak / average / high</a:t>
            </a:r>
            <a:endParaRPr sz="1100"/>
          </a:p>
        </p:txBody>
      </p:sp>
      <p:sp>
        <p:nvSpPr>
          <p:cNvPr id="241" name="Google Shape;241;p37"/>
          <p:cNvSpPr txBox="1"/>
          <p:nvPr/>
        </p:nvSpPr>
        <p:spPr>
          <a:xfrm>
            <a:off x="5883725" y="2142225"/>
            <a:ext cx="2477400" cy="17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Industry</a:t>
            </a:r>
            <a:r>
              <a:rPr lang="fr" sz="1100"/>
              <a:t> : _____________	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	 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Job Title</a:t>
            </a:r>
            <a:r>
              <a:rPr lang="fr" sz="1100"/>
              <a:t>: ___________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Tenure:</a:t>
            </a:r>
            <a:r>
              <a:rPr lang="fr" sz="1100"/>
              <a:t>: _____________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Title Level</a:t>
            </a:r>
            <a:r>
              <a:rPr lang="fr" sz="1100"/>
              <a:t> : Contributor / Manager / VP / CxO</a:t>
            </a:r>
            <a:endParaRPr sz="1100"/>
          </a:p>
        </p:txBody>
      </p:sp>
      <p:sp>
        <p:nvSpPr>
          <p:cNvPr id="242" name="Google Shape;242;p37"/>
          <p:cNvSpPr txBox="1"/>
          <p:nvPr/>
        </p:nvSpPr>
        <p:spPr>
          <a:xfrm>
            <a:off x="950500" y="4603325"/>
            <a:ext cx="1967100" cy="278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100">
                <a:solidFill>
                  <a:srgbClr val="38761D"/>
                </a:solidFill>
              </a:rPr>
              <a:t>Professional environment</a:t>
            </a:r>
            <a:endParaRPr b="1" i="1" sz="1100">
              <a:solidFill>
                <a:srgbClr val="38761D"/>
              </a:solidFill>
            </a:endParaRPr>
          </a:p>
        </p:txBody>
      </p:sp>
      <p:sp>
        <p:nvSpPr>
          <p:cNvPr id="243" name="Google Shape;243;p37"/>
          <p:cNvSpPr txBox="1"/>
          <p:nvPr/>
        </p:nvSpPr>
        <p:spPr>
          <a:xfrm>
            <a:off x="1136225" y="1238350"/>
            <a:ext cx="2773800" cy="41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fr" sz="1100">
                <a:solidFill>
                  <a:srgbClr val="38761D"/>
                </a:solidFill>
              </a:rPr>
              <a:t>Socio-demographic attributes</a:t>
            </a:r>
            <a:endParaRPr b="1" i="1" sz="11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100">
              <a:solidFill>
                <a:srgbClr val="38761D"/>
              </a:solidFill>
            </a:endParaRPr>
          </a:p>
        </p:txBody>
      </p:sp>
      <p:sp>
        <p:nvSpPr>
          <p:cNvPr id="244" name="Google Shape;244;p37"/>
          <p:cNvSpPr txBox="1"/>
          <p:nvPr/>
        </p:nvSpPr>
        <p:spPr>
          <a:xfrm>
            <a:off x="6112325" y="1314550"/>
            <a:ext cx="1783200" cy="41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100">
                <a:solidFill>
                  <a:srgbClr val="38761D"/>
                </a:solidFill>
              </a:rPr>
              <a:t>Professional Identity</a:t>
            </a:r>
            <a:endParaRPr b="1" i="1" sz="1100">
              <a:solidFill>
                <a:srgbClr val="38761D"/>
              </a:solidFill>
            </a:endParaRPr>
          </a:p>
        </p:txBody>
      </p:sp>
      <p:sp>
        <p:nvSpPr>
          <p:cNvPr id="245" name="Google Shape;245;p37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246" name="Google Shape;246;p37"/>
          <p:cNvSpPr txBox="1"/>
          <p:nvPr/>
        </p:nvSpPr>
        <p:spPr>
          <a:xfrm>
            <a:off x="776259" y="5000948"/>
            <a:ext cx="5472900" cy="12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Has access to</a:t>
            </a:r>
            <a:r>
              <a:rPr lang="fr" sz="1100">
                <a:solidFill>
                  <a:srgbClr val="000000"/>
                </a:solidFill>
              </a:rPr>
              <a:t> : </a:t>
            </a:r>
            <a:r>
              <a:rPr i="1" lang="fr" sz="1100"/>
              <a:t>a computer</a:t>
            </a:r>
            <a:r>
              <a:rPr i="1" lang="fr" sz="1100">
                <a:solidFill>
                  <a:srgbClr val="000000"/>
                </a:solidFill>
              </a:rPr>
              <a:t> / smartphone / tablet / </a:t>
            </a:r>
            <a:r>
              <a:rPr i="1" lang="fr" sz="1100"/>
              <a:t>other</a:t>
            </a:r>
            <a:endParaRPr sz="1100"/>
          </a:p>
          <a:p>
            <a:pPr indent="0" lvl="0" marL="0" marR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fr" sz="1100"/>
              <a:t>Participates in investment decisions</a:t>
            </a:r>
            <a:r>
              <a:rPr b="1" lang="fr" sz="1100">
                <a:solidFill>
                  <a:srgbClr val="000000"/>
                </a:solidFill>
              </a:rPr>
              <a:t> </a:t>
            </a:r>
            <a:r>
              <a:rPr lang="fr" sz="1100">
                <a:solidFill>
                  <a:srgbClr val="000000"/>
                </a:solidFill>
              </a:rPr>
              <a:t>: </a:t>
            </a:r>
            <a:r>
              <a:rPr lang="fr" sz="1100"/>
              <a:t>Yes </a:t>
            </a:r>
            <a:r>
              <a:rPr lang="fr" sz="1100">
                <a:solidFill>
                  <a:srgbClr val="000000"/>
                </a:solidFill>
              </a:rPr>
              <a:t>/ N</a:t>
            </a:r>
            <a:r>
              <a:rPr lang="fr" sz="1100"/>
              <a:t>o</a:t>
            </a:r>
            <a:endParaRPr sz="1100">
              <a:solidFill>
                <a:srgbClr val="000000"/>
              </a:solidFill>
            </a:endParaRPr>
          </a:p>
          <a:p>
            <a:pPr indent="0" lvl="0" marL="0" marR="0" rtl="0" algn="l">
              <a:spcBef>
                <a:spcPts val="1800"/>
              </a:spcBef>
              <a:spcAft>
                <a:spcPts val="1800"/>
              </a:spcAft>
              <a:buNone/>
            </a:pPr>
            <a:r>
              <a:rPr b="1" lang="fr" sz="1100"/>
              <a:t>Can incur operational expenses</a:t>
            </a:r>
            <a:r>
              <a:rPr lang="fr" sz="1100">
                <a:solidFill>
                  <a:srgbClr val="000000"/>
                </a:solidFill>
              </a:rPr>
              <a:t> :   </a:t>
            </a:r>
            <a:r>
              <a:rPr lang="fr" sz="1100"/>
              <a:t>Yes </a:t>
            </a:r>
            <a:r>
              <a:rPr lang="fr" sz="1100">
                <a:solidFill>
                  <a:srgbClr val="000000"/>
                </a:solidFill>
              </a:rPr>
              <a:t>/ N</a:t>
            </a:r>
            <a:r>
              <a:rPr lang="fr" sz="1100"/>
              <a:t>o</a:t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247" name="Google Shape;247;p37"/>
          <p:cNvSpPr txBox="1"/>
          <p:nvPr/>
        </p:nvSpPr>
        <p:spPr>
          <a:xfrm>
            <a:off x="4897875" y="4862625"/>
            <a:ext cx="3298200" cy="8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Which social media are relevant to his/her professional environment: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Facebook / Instagram / Snapchat / LinkedIn / Twitter / Youtube / </a:t>
            </a:r>
            <a:r>
              <a:rPr i="1" lang="fr" sz="1100"/>
              <a:t>other </a:t>
            </a:r>
            <a:r>
              <a:rPr i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 </a:t>
            </a:r>
            <a:r>
              <a:rPr i="1" lang="fr" sz="1100"/>
              <a:t>none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37"/>
          <p:cNvSpPr txBox="1"/>
          <p:nvPr/>
        </p:nvSpPr>
        <p:spPr>
          <a:xfrm>
            <a:off x="4833550" y="0"/>
            <a:ext cx="4781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Designed by: </a:t>
            </a:r>
            <a:r>
              <a:rPr lang="fr" sz="1000">
                <a:solidFill>
                  <a:schemeClr val="dk1"/>
                </a:solidFill>
              </a:rPr>
              <a:t>________________________________________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49" name="Google Shape;249;p37"/>
          <p:cNvSpPr txBox="1"/>
          <p:nvPr/>
        </p:nvSpPr>
        <p:spPr>
          <a:xfrm>
            <a:off x="4847825" y="263575"/>
            <a:ext cx="4239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Date: 	   __________________________________________</a:t>
            </a:r>
            <a:endParaRPr sz="1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/>
          <p:nvPr/>
        </p:nvSpPr>
        <p:spPr>
          <a:xfrm>
            <a:off x="587125" y="787675"/>
            <a:ext cx="8196300" cy="5617800"/>
          </a:xfrm>
          <a:prstGeom prst="rect">
            <a:avLst/>
          </a:prstGeom>
          <a:noFill/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8"/>
          <p:cNvSpPr txBox="1"/>
          <p:nvPr/>
        </p:nvSpPr>
        <p:spPr>
          <a:xfrm>
            <a:off x="438075" y="68550"/>
            <a:ext cx="38886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1155CC"/>
                </a:solidFill>
              </a:rPr>
              <a:t>Canvas #04</a:t>
            </a:r>
            <a:endParaRPr b="1" sz="16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600">
                <a:solidFill>
                  <a:srgbClr val="1155CC"/>
                </a:solidFill>
              </a:rPr>
              <a:t>User </a:t>
            </a:r>
            <a:r>
              <a:rPr b="1" lang="fr" sz="1600">
                <a:solidFill>
                  <a:srgbClr val="1155CC"/>
                </a:solidFill>
              </a:rPr>
              <a:t>needs analysis</a:t>
            </a:r>
            <a:endParaRPr b="1" sz="16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1155CC"/>
              </a:solidFill>
            </a:endParaRPr>
          </a:p>
        </p:txBody>
      </p:sp>
      <p:sp>
        <p:nvSpPr>
          <p:cNvPr id="256" name="Google Shape;256;p38"/>
          <p:cNvSpPr txBox="1"/>
          <p:nvPr/>
        </p:nvSpPr>
        <p:spPr>
          <a:xfrm>
            <a:off x="786175" y="812275"/>
            <a:ext cx="3690300" cy="5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1"/>
                </a:solidFill>
              </a:rPr>
              <a:t>What resources do they need to perform their task?</a:t>
            </a:r>
            <a:endParaRPr sz="1100"/>
          </a:p>
        </p:txBody>
      </p:sp>
      <p:sp>
        <p:nvSpPr>
          <p:cNvPr id="257" name="Google Shape;257;p38"/>
          <p:cNvSpPr txBox="1"/>
          <p:nvPr/>
        </p:nvSpPr>
        <p:spPr>
          <a:xfrm>
            <a:off x="4830375" y="830425"/>
            <a:ext cx="38886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What do they try to deliver?</a:t>
            </a:r>
            <a:endParaRPr sz="1100"/>
          </a:p>
        </p:txBody>
      </p:sp>
      <p:sp>
        <p:nvSpPr>
          <p:cNvPr id="258" name="Google Shape;258;p38"/>
          <p:cNvSpPr txBox="1"/>
          <p:nvPr/>
        </p:nvSpPr>
        <p:spPr>
          <a:xfrm>
            <a:off x="870625" y="5726275"/>
            <a:ext cx="36903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1"/>
                </a:solidFill>
              </a:rPr>
              <a:t>What constraints do they face? (time? budget? distance? legal? etc.)</a:t>
            </a:r>
            <a:endParaRPr sz="1100"/>
          </a:p>
        </p:txBody>
      </p:sp>
      <p:sp>
        <p:nvSpPr>
          <p:cNvPr id="259" name="Google Shape;259;p38"/>
          <p:cNvSpPr txBox="1"/>
          <p:nvPr/>
        </p:nvSpPr>
        <p:spPr>
          <a:xfrm>
            <a:off x="5080425" y="5778488"/>
            <a:ext cx="32361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What KPIs to measure success?</a:t>
            </a:r>
            <a:endParaRPr sz="1100"/>
          </a:p>
        </p:txBody>
      </p:sp>
      <p:sp>
        <p:nvSpPr>
          <p:cNvPr id="260" name="Google Shape;260;p38"/>
          <p:cNvSpPr/>
          <p:nvPr/>
        </p:nvSpPr>
        <p:spPr>
          <a:xfrm>
            <a:off x="721875" y="1147048"/>
            <a:ext cx="3532200" cy="870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8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262" name="Google Shape;262;p38"/>
          <p:cNvSpPr/>
          <p:nvPr/>
        </p:nvSpPr>
        <p:spPr>
          <a:xfrm>
            <a:off x="2840125" y="2325276"/>
            <a:ext cx="3690300" cy="2238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</a:rPr>
              <a:t>What frustrations do they experience?</a:t>
            </a:r>
            <a:endParaRPr sz="12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1" sz="1800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63" name="Google Shape;263;p38"/>
          <p:cNvSpPr/>
          <p:nvPr/>
        </p:nvSpPr>
        <p:spPr>
          <a:xfrm>
            <a:off x="4755700" y="1147048"/>
            <a:ext cx="3532200" cy="870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8"/>
          <p:cNvSpPr/>
          <p:nvPr/>
        </p:nvSpPr>
        <p:spPr>
          <a:xfrm>
            <a:off x="890388" y="4842635"/>
            <a:ext cx="3532200" cy="870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8"/>
          <p:cNvSpPr/>
          <p:nvPr/>
        </p:nvSpPr>
        <p:spPr>
          <a:xfrm>
            <a:off x="4924213" y="4842635"/>
            <a:ext cx="3532200" cy="870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8"/>
          <p:cNvSpPr txBox="1"/>
          <p:nvPr/>
        </p:nvSpPr>
        <p:spPr>
          <a:xfrm>
            <a:off x="4833550" y="0"/>
            <a:ext cx="4781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Designed by: </a:t>
            </a:r>
            <a:r>
              <a:rPr lang="fr" sz="1000">
                <a:solidFill>
                  <a:schemeClr val="dk1"/>
                </a:solidFill>
              </a:rPr>
              <a:t>________________________________________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67" name="Google Shape;267;p38"/>
          <p:cNvSpPr txBox="1"/>
          <p:nvPr/>
        </p:nvSpPr>
        <p:spPr>
          <a:xfrm>
            <a:off x="4847825" y="263575"/>
            <a:ext cx="4239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Date: 	   __________________________________________</a:t>
            </a:r>
            <a:endParaRPr sz="1000"/>
          </a:p>
        </p:txBody>
      </p:sp>
      <p:grpSp>
        <p:nvGrpSpPr>
          <p:cNvPr id="268" name="Google Shape;268;p38"/>
          <p:cNvGrpSpPr/>
          <p:nvPr/>
        </p:nvGrpSpPr>
        <p:grpSpPr>
          <a:xfrm>
            <a:off x="1459425" y="2099823"/>
            <a:ext cx="1304499" cy="1033000"/>
            <a:chOff x="1459425" y="2099823"/>
            <a:chExt cx="1304499" cy="1033000"/>
          </a:xfrm>
        </p:grpSpPr>
        <p:pic>
          <p:nvPicPr>
            <p:cNvPr id="269" name="Google Shape;269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1516924" y="2099823"/>
              <a:ext cx="1247000" cy="1033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0" name="Google Shape;270;p38"/>
            <p:cNvSpPr/>
            <p:nvPr/>
          </p:nvSpPr>
          <p:spPr>
            <a:xfrm>
              <a:off x="1459425" y="2570125"/>
              <a:ext cx="142200" cy="1551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" name="Google Shape;271;p38"/>
          <p:cNvGrpSpPr/>
          <p:nvPr/>
        </p:nvGrpSpPr>
        <p:grpSpPr>
          <a:xfrm>
            <a:off x="1425075" y="3752673"/>
            <a:ext cx="1312999" cy="1033000"/>
            <a:chOff x="1425075" y="3752673"/>
            <a:chExt cx="1312999" cy="1033000"/>
          </a:xfrm>
        </p:grpSpPr>
        <p:pic>
          <p:nvPicPr>
            <p:cNvPr id="272" name="Google Shape;272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491074" y="3752673"/>
              <a:ext cx="1247000" cy="1033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3" name="Google Shape;273;p38"/>
            <p:cNvSpPr/>
            <p:nvPr/>
          </p:nvSpPr>
          <p:spPr>
            <a:xfrm>
              <a:off x="1425075" y="4152500"/>
              <a:ext cx="142200" cy="1551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38"/>
          <p:cNvSpPr/>
          <p:nvPr/>
        </p:nvSpPr>
        <p:spPr>
          <a:xfrm>
            <a:off x="1764225" y="2874925"/>
            <a:ext cx="142200" cy="155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5" name="Google Shape;275;p38"/>
          <p:cNvGrpSpPr/>
          <p:nvPr/>
        </p:nvGrpSpPr>
        <p:grpSpPr>
          <a:xfrm>
            <a:off x="6632474" y="2099823"/>
            <a:ext cx="1033000" cy="1311202"/>
            <a:chOff x="6632474" y="2099823"/>
            <a:chExt cx="1033000" cy="1311202"/>
          </a:xfrm>
        </p:grpSpPr>
        <p:pic>
          <p:nvPicPr>
            <p:cNvPr id="276" name="Google Shape;276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5400000">
              <a:off x="6525474" y="2206823"/>
              <a:ext cx="1247000" cy="1033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7" name="Google Shape;277;p38"/>
            <p:cNvSpPr/>
            <p:nvPr/>
          </p:nvSpPr>
          <p:spPr>
            <a:xfrm>
              <a:off x="7174425" y="3255925"/>
              <a:ext cx="142200" cy="1551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38"/>
          <p:cNvGrpSpPr/>
          <p:nvPr/>
        </p:nvGrpSpPr>
        <p:grpSpPr>
          <a:xfrm>
            <a:off x="6632474" y="3408325"/>
            <a:ext cx="1033000" cy="1369024"/>
            <a:chOff x="6632474" y="3408325"/>
            <a:chExt cx="1033000" cy="1369024"/>
          </a:xfrm>
        </p:grpSpPr>
        <p:pic>
          <p:nvPicPr>
            <p:cNvPr id="279" name="Google Shape;279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>
              <a:off x="6525474" y="3637348"/>
              <a:ext cx="1247000" cy="1033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0" name="Google Shape;280;p38"/>
            <p:cNvSpPr/>
            <p:nvPr/>
          </p:nvSpPr>
          <p:spPr>
            <a:xfrm>
              <a:off x="7098225" y="3408325"/>
              <a:ext cx="142200" cy="1551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38"/>
          <p:cNvSpPr/>
          <p:nvPr/>
        </p:nvSpPr>
        <p:spPr>
          <a:xfrm>
            <a:off x="845250" y="3195275"/>
            <a:ext cx="1671300" cy="6774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" sz="1000"/>
              <a:t>The opportunities and limitations that the users face to achieve their goals</a:t>
            </a:r>
            <a:endParaRPr i="1" sz="1000"/>
          </a:p>
        </p:txBody>
      </p:sp>
      <p:sp>
        <p:nvSpPr>
          <p:cNvPr id="282" name="Google Shape;282;p38"/>
          <p:cNvSpPr/>
          <p:nvPr/>
        </p:nvSpPr>
        <p:spPr>
          <a:xfrm>
            <a:off x="7224275" y="3161350"/>
            <a:ext cx="1458000" cy="5376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000"/>
              <a:t>What the user is trying to accomplish</a:t>
            </a:r>
            <a:endParaRPr i="1"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9"/>
          <p:cNvSpPr/>
          <p:nvPr/>
        </p:nvSpPr>
        <p:spPr>
          <a:xfrm>
            <a:off x="505500" y="676275"/>
            <a:ext cx="8196300" cy="5764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8" name="Google Shape;288;p39"/>
          <p:cNvCxnSpPr/>
          <p:nvPr/>
        </p:nvCxnSpPr>
        <p:spPr>
          <a:xfrm rot="10800000">
            <a:off x="514200" y="676375"/>
            <a:ext cx="8187600" cy="5764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39"/>
          <p:cNvCxnSpPr>
            <a:stCxn id="287" idx="2"/>
            <a:endCxn id="287" idx="0"/>
          </p:cNvCxnSpPr>
          <p:nvPr/>
        </p:nvCxnSpPr>
        <p:spPr>
          <a:xfrm rot="10800000">
            <a:off x="4603650" y="676275"/>
            <a:ext cx="0" cy="5764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" name="Google Shape;290;p39"/>
          <p:cNvCxnSpPr/>
          <p:nvPr/>
        </p:nvCxnSpPr>
        <p:spPr>
          <a:xfrm flipH="1" rot="10800000">
            <a:off x="513925" y="666600"/>
            <a:ext cx="8182500" cy="5787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1" name="Google Shape;291;p39"/>
          <p:cNvSpPr txBox="1"/>
          <p:nvPr/>
        </p:nvSpPr>
        <p:spPr>
          <a:xfrm>
            <a:off x="1946175" y="676375"/>
            <a:ext cx="15081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via objects</a:t>
            </a:r>
            <a:endParaRPr b="1"/>
          </a:p>
        </p:txBody>
      </p:sp>
      <p:sp>
        <p:nvSpPr>
          <p:cNvPr id="292" name="Google Shape;292;p39"/>
          <p:cNvSpPr txBox="1"/>
          <p:nvPr/>
        </p:nvSpPr>
        <p:spPr>
          <a:xfrm>
            <a:off x="5595725" y="676375"/>
            <a:ext cx="15081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about people</a:t>
            </a:r>
            <a:endParaRPr b="1"/>
          </a:p>
        </p:txBody>
      </p:sp>
      <p:sp>
        <p:nvSpPr>
          <p:cNvPr id="293" name="Google Shape;293;p39"/>
          <p:cNvSpPr txBox="1"/>
          <p:nvPr/>
        </p:nvSpPr>
        <p:spPr>
          <a:xfrm>
            <a:off x="7261125" y="3235613"/>
            <a:ext cx="14502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on websites / Internet / mobile apps</a:t>
            </a:r>
            <a:endParaRPr b="1"/>
          </a:p>
        </p:txBody>
      </p:sp>
      <p:sp>
        <p:nvSpPr>
          <p:cNvPr id="294" name="Google Shape;294;p39"/>
          <p:cNvSpPr txBox="1"/>
          <p:nvPr/>
        </p:nvSpPr>
        <p:spPr>
          <a:xfrm>
            <a:off x="1946175" y="5894100"/>
            <a:ext cx="15081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related to an event</a:t>
            </a:r>
            <a:endParaRPr b="1"/>
          </a:p>
        </p:txBody>
      </p:sp>
      <p:sp>
        <p:nvSpPr>
          <p:cNvPr id="295" name="Google Shape;295;p39"/>
          <p:cNvSpPr txBox="1"/>
          <p:nvPr/>
        </p:nvSpPr>
        <p:spPr>
          <a:xfrm>
            <a:off x="5250550" y="5949850"/>
            <a:ext cx="25425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third party data / open data</a:t>
            </a:r>
            <a:endParaRPr b="1"/>
          </a:p>
        </p:txBody>
      </p:sp>
      <p:sp>
        <p:nvSpPr>
          <p:cNvPr id="296" name="Google Shape;296;p39"/>
          <p:cNvSpPr txBox="1"/>
          <p:nvPr/>
        </p:nvSpPr>
        <p:spPr>
          <a:xfrm>
            <a:off x="438075" y="3252000"/>
            <a:ext cx="15081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from the past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(archives, databases)</a:t>
            </a:r>
            <a:endParaRPr b="1"/>
          </a:p>
        </p:txBody>
      </p:sp>
      <p:sp>
        <p:nvSpPr>
          <p:cNvPr id="297" name="Google Shape;297;p39"/>
          <p:cNvSpPr txBox="1"/>
          <p:nvPr/>
        </p:nvSpPr>
        <p:spPr>
          <a:xfrm>
            <a:off x="590475" y="62950"/>
            <a:ext cx="37149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chemeClr val="accent1"/>
                </a:solidFill>
              </a:rPr>
              <a:t>Canvas #05</a:t>
            </a:r>
            <a:endParaRPr b="1" sz="16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chemeClr val="accent1"/>
                </a:solidFill>
              </a:rPr>
              <a:t>Data Sources</a:t>
            </a:r>
            <a:endParaRPr b="1" sz="1600">
              <a:solidFill>
                <a:schemeClr val="accent1"/>
              </a:solidFill>
            </a:endParaRPr>
          </a:p>
        </p:txBody>
      </p:sp>
      <p:sp>
        <p:nvSpPr>
          <p:cNvPr id="298" name="Google Shape;298;p39"/>
          <p:cNvSpPr txBox="1"/>
          <p:nvPr/>
        </p:nvSpPr>
        <p:spPr>
          <a:xfrm>
            <a:off x="7145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299" name="Google Shape;299;p39"/>
          <p:cNvSpPr txBox="1"/>
          <p:nvPr/>
        </p:nvSpPr>
        <p:spPr>
          <a:xfrm>
            <a:off x="4833550" y="0"/>
            <a:ext cx="4781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Designed by: </a:t>
            </a:r>
            <a:r>
              <a:rPr lang="fr" sz="1000">
                <a:solidFill>
                  <a:schemeClr val="dk1"/>
                </a:solidFill>
              </a:rPr>
              <a:t>________________________________________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00" name="Google Shape;300;p39"/>
          <p:cNvSpPr txBox="1"/>
          <p:nvPr/>
        </p:nvSpPr>
        <p:spPr>
          <a:xfrm>
            <a:off x="4847825" y="263575"/>
            <a:ext cx="4239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Date: 	   __________________________________________</a:t>
            </a:r>
            <a:endParaRPr sz="1000"/>
          </a:p>
        </p:txBody>
      </p:sp>
      <p:sp>
        <p:nvSpPr>
          <p:cNvPr id="301" name="Google Shape;301;p39"/>
          <p:cNvSpPr/>
          <p:nvPr/>
        </p:nvSpPr>
        <p:spPr>
          <a:xfrm>
            <a:off x="3503739" y="2903046"/>
            <a:ext cx="2206170" cy="1204308"/>
          </a:xfrm>
          <a:prstGeom prst="flowChartTerminator">
            <a:avLst/>
          </a:prstGeom>
          <a:solidFill>
            <a:srgbClr val="FFFFFF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rgbClr val="FFAB40"/>
                </a:solidFill>
              </a:rPr>
              <a:t>Note</a:t>
            </a:r>
            <a:r>
              <a:rPr lang="fr" sz="1100">
                <a:solidFill>
                  <a:srgbClr val="FFAB40"/>
                </a:solidFill>
              </a:rPr>
              <a:t>:</a:t>
            </a:r>
            <a:r>
              <a:rPr lang="fr" sz="1100"/>
              <a:t> you can identify existing data sources or imagine data sources that should be created or collected</a:t>
            </a:r>
            <a:endParaRPr sz="1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0"/>
          <p:cNvSpPr txBox="1"/>
          <p:nvPr/>
        </p:nvSpPr>
        <p:spPr>
          <a:xfrm>
            <a:off x="438075" y="62950"/>
            <a:ext cx="38838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chemeClr val="accent3"/>
                </a:solidFill>
              </a:rPr>
              <a:t>Canvas #06</a:t>
            </a:r>
            <a:endParaRPr b="1" sz="16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chemeClr val="accent3"/>
                </a:solidFill>
              </a:rPr>
              <a:t>Details of datasets</a:t>
            </a:r>
            <a:endParaRPr b="1" sz="1600">
              <a:solidFill>
                <a:schemeClr val="accent3"/>
              </a:solidFill>
            </a:endParaRPr>
          </a:p>
        </p:txBody>
      </p:sp>
      <p:graphicFrame>
        <p:nvGraphicFramePr>
          <p:cNvPr id="307" name="Google Shape;307;p40"/>
          <p:cNvGraphicFramePr/>
          <p:nvPr/>
        </p:nvGraphicFramePr>
        <p:xfrm>
          <a:off x="306500" y="128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{D14ED2BA-C7E3-4966-9B0B-87C16826095C}</a:tableStyleId>
              </a:tblPr>
              <a:tblGrid>
                <a:gridCol w="1767400"/>
                <a:gridCol w="2399125"/>
                <a:gridCol w="1393800"/>
                <a:gridCol w="1510400"/>
                <a:gridCol w="1510400"/>
              </a:tblGrid>
              <a:tr h="1168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300"/>
                        <a:t>BONUS POINTS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300"/>
                        <a:t>1 to 5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300"/>
                        <a:t>(1 = hard, 5 = easy)</a:t>
                      </a:r>
                      <a:endParaRPr sz="13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300"/>
                        <a:t>Explanations</a:t>
                      </a:r>
                      <a:endParaRPr sz="13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300"/>
                        <a:t>Dataset 1: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300"/>
                        <a:t>________</a:t>
                      </a:r>
                      <a:endParaRPr sz="13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300"/>
                        <a:t>Dataset 2: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300"/>
                        <a:t>________</a:t>
                      </a:r>
                      <a:endParaRPr sz="13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300"/>
                        <a:t>Dataset 3: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300"/>
                        <a:t>________</a:t>
                      </a:r>
                      <a:endParaRPr sz="13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98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Machine readable?</a:t>
                      </a:r>
                      <a:endParaRPr i="1" sz="10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if the data is in a .docx or pdf file, software can’t read it. A database or even a csv file is better.</a:t>
                      </a:r>
                      <a:endParaRPr sz="10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64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Structured or not?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1" sz="10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if the dataset is “Excel like’ then it is quite structured.  Free text, web pages or pictures are typically very unstructured.</a:t>
                      </a:r>
                      <a:endParaRPr sz="10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7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Personal and sensitive data?</a:t>
                      </a:r>
                      <a:endParaRPr sz="10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Personal data comes with more constraints. Sensitive data even more.</a:t>
                      </a:r>
                      <a:endParaRPr i="1" sz="10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Complete?</a:t>
                      </a:r>
                      <a:endParaRPr sz="10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No missing records, years, values, and no errors.</a:t>
                      </a:r>
                      <a:endParaRPr i="1" sz="10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98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Sum of points per dataset</a:t>
                      </a:r>
                      <a:endParaRPr b="1" sz="10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fr" sz="1000"/>
                        <a:t>Add up the points to get a total. A higher total would suggest that the dataset will be easier to manage</a:t>
                      </a:r>
                      <a:endParaRPr b="1" i="1" sz="10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8" name="Google Shape;308;p40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309" name="Google Shape;309;p40"/>
          <p:cNvSpPr txBox="1"/>
          <p:nvPr/>
        </p:nvSpPr>
        <p:spPr>
          <a:xfrm>
            <a:off x="4833550" y="0"/>
            <a:ext cx="4781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Designed by: </a:t>
            </a:r>
            <a:r>
              <a:rPr lang="fr" sz="1000">
                <a:solidFill>
                  <a:schemeClr val="dk1"/>
                </a:solidFill>
              </a:rPr>
              <a:t>________________________________________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10" name="Google Shape;310;p40"/>
          <p:cNvSpPr txBox="1"/>
          <p:nvPr/>
        </p:nvSpPr>
        <p:spPr>
          <a:xfrm>
            <a:off x="4847825" y="263575"/>
            <a:ext cx="4239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Date: 	   __________________________________________</a:t>
            </a:r>
            <a:endParaRPr sz="1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 txBox="1"/>
          <p:nvPr/>
        </p:nvSpPr>
        <p:spPr>
          <a:xfrm>
            <a:off x="438075" y="0"/>
            <a:ext cx="35406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chemeClr val="accent1"/>
                </a:solidFill>
              </a:rPr>
              <a:t>Canevas #07</a:t>
            </a:r>
            <a:endParaRPr b="1" sz="16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accent1"/>
                </a:solidFill>
              </a:rPr>
              <a:t>Amplifiers</a:t>
            </a:r>
            <a:r>
              <a:rPr b="1" lang="fr">
                <a:solidFill>
                  <a:schemeClr val="accent1"/>
                </a:solidFill>
              </a:rPr>
              <a:t>: interface and delivery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316" name="Google Shape;316;p41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317" name="Google Shape;317;p41"/>
          <p:cNvSpPr txBox="1"/>
          <p:nvPr/>
        </p:nvSpPr>
        <p:spPr>
          <a:xfrm>
            <a:off x="815700" y="3874000"/>
            <a:ext cx="2829300" cy="973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dk2"/>
                </a:solidFill>
              </a:rPr>
              <a:t>Text Generators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solidFill>
                  <a:schemeClr val="dk2"/>
                </a:solidFill>
              </a:rPr>
              <a:t>Can your data be used for a "fine tuner" GPT or a similar model?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318" name="Google Shape;318;p41"/>
          <p:cNvSpPr txBox="1"/>
          <p:nvPr/>
        </p:nvSpPr>
        <p:spPr>
          <a:xfrm>
            <a:off x="813675" y="1096200"/>
            <a:ext cx="2789400" cy="1077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</a:rPr>
              <a:t>Image Generators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" sz="1200">
                <a:solidFill>
                  <a:schemeClr val="dk2"/>
                </a:solidFill>
              </a:rPr>
              <a:t>Would an image generator have any relevance to a solution serving your user?</a:t>
            </a:r>
            <a:endParaRPr i="1"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319" name="Google Shape;319;p41"/>
          <p:cNvSpPr/>
          <p:nvPr/>
        </p:nvSpPr>
        <p:spPr>
          <a:xfrm>
            <a:off x="3769550" y="3790325"/>
            <a:ext cx="488400" cy="16827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41"/>
          <p:cNvSpPr txBox="1"/>
          <p:nvPr/>
        </p:nvSpPr>
        <p:spPr>
          <a:xfrm>
            <a:off x="4230100" y="3959375"/>
            <a:ext cx="3477000" cy="12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dk2"/>
                </a:solidFill>
              </a:rPr>
              <a:t>- </a:t>
            </a:r>
            <a:r>
              <a:rPr lang="fr" sz="900">
                <a:solidFill>
                  <a:schemeClr val="dk2"/>
                </a:solidFill>
              </a:rPr>
              <a:t>chatbot interface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dk2"/>
                </a:solidFill>
              </a:rPr>
              <a:t>- augmented search engine (‘RAG’)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dk2"/>
                </a:solidFill>
              </a:rPr>
              <a:t>- text generation (translations, </a:t>
            </a:r>
            <a:r>
              <a:rPr lang="fr" sz="900">
                <a:solidFill>
                  <a:schemeClr val="dk2"/>
                </a:solidFill>
              </a:rPr>
              <a:t>documentation</a:t>
            </a:r>
            <a:r>
              <a:rPr lang="fr" sz="900">
                <a:solidFill>
                  <a:schemeClr val="dk2"/>
                </a:solidFill>
              </a:rPr>
              <a:t>, original texts, etc.)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dk2"/>
                </a:solidFill>
              </a:rPr>
              <a:t>- quality amplifier: takes a text input and make it “better”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321" name="Google Shape;321;p41"/>
          <p:cNvSpPr txBox="1"/>
          <p:nvPr/>
        </p:nvSpPr>
        <p:spPr>
          <a:xfrm>
            <a:off x="815700" y="5201100"/>
            <a:ext cx="2829300" cy="973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dk2"/>
                </a:solidFill>
              </a:rPr>
              <a:t>The "chainers"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solidFill>
                  <a:schemeClr val="dk2"/>
                </a:solidFill>
              </a:rPr>
              <a:t>Could an automation tool create a service by chaining several 'links' or 'sub-elements'?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322" name="Google Shape;322;p41"/>
          <p:cNvSpPr/>
          <p:nvPr/>
        </p:nvSpPr>
        <p:spPr>
          <a:xfrm rot="-380878">
            <a:off x="3711694" y="306497"/>
            <a:ext cx="488394" cy="1638749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41"/>
          <p:cNvSpPr txBox="1"/>
          <p:nvPr/>
        </p:nvSpPr>
        <p:spPr>
          <a:xfrm>
            <a:off x="4162625" y="262375"/>
            <a:ext cx="34770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2"/>
                </a:solidFill>
              </a:rPr>
              <a:t>- transform existing pictures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2"/>
                </a:solidFill>
              </a:rPr>
              <a:t>- generate pictures / logos / schemas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2"/>
                </a:solidFill>
              </a:rPr>
              <a:t>- assistance to graphic design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2"/>
                </a:solidFill>
              </a:rPr>
              <a:t>- </a:t>
            </a:r>
            <a:r>
              <a:rPr lang="fr" sz="800">
                <a:solidFill>
                  <a:schemeClr val="dk2"/>
                </a:solidFill>
              </a:rPr>
              <a:t>generation</a:t>
            </a:r>
            <a:r>
              <a:rPr lang="fr" sz="800">
                <a:solidFill>
                  <a:schemeClr val="dk2"/>
                </a:solidFill>
              </a:rPr>
              <a:t> of avatars (animated or not)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2"/>
                </a:solidFill>
              </a:rPr>
              <a:t>- generation of full bodied avatars for existing persons, with voice and lip synch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2"/>
                </a:solidFill>
              </a:rPr>
              <a:t>generation of short movie clips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324" name="Google Shape;324;p41"/>
          <p:cNvSpPr txBox="1"/>
          <p:nvPr/>
        </p:nvSpPr>
        <p:spPr>
          <a:xfrm>
            <a:off x="815700" y="2438300"/>
            <a:ext cx="2829300" cy="1077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dk2"/>
                </a:solidFill>
              </a:rPr>
              <a:t>Sound Generators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solidFill>
                  <a:schemeClr val="dk2"/>
                </a:solidFill>
              </a:rPr>
              <a:t>Would a music, voice or sound generator bring more value to your service?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325" name="Google Shape;325;p41"/>
          <p:cNvSpPr/>
          <p:nvPr/>
        </p:nvSpPr>
        <p:spPr>
          <a:xfrm>
            <a:off x="3769550" y="2012438"/>
            <a:ext cx="488400" cy="16827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1"/>
          <p:cNvSpPr txBox="1"/>
          <p:nvPr/>
        </p:nvSpPr>
        <p:spPr>
          <a:xfrm>
            <a:off x="4230100" y="2220947"/>
            <a:ext cx="3477000" cy="14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dk2"/>
                </a:solidFill>
              </a:rPr>
              <a:t>- “text to speech”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dk2"/>
                </a:solidFill>
              </a:rPr>
              <a:t>- cloning of the voice of an existing person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dk2"/>
                </a:solidFill>
              </a:rPr>
              <a:t>- music generation according to a preset style etc.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dk2"/>
                </a:solidFill>
              </a:rPr>
              <a:t>- synch between images and sound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327" name="Google Shape;327;p41"/>
          <p:cNvSpPr/>
          <p:nvPr/>
        </p:nvSpPr>
        <p:spPr>
          <a:xfrm rot="878904">
            <a:off x="3872735" y="5417520"/>
            <a:ext cx="183877" cy="853893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1"/>
          <p:cNvSpPr txBox="1"/>
          <p:nvPr/>
        </p:nvSpPr>
        <p:spPr>
          <a:xfrm>
            <a:off x="4085275" y="5568200"/>
            <a:ext cx="394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2"/>
                </a:solidFill>
              </a:rPr>
              <a:t>Using </a:t>
            </a:r>
            <a:r>
              <a:rPr lang="fr" sz="1100">
                <a:solidFill>
                  <a:schemeClr val="dk2"/>
                </a:solidFill>
              </a:rPr>
              <a:t>Zappier, Make or LangChain, or by writing code that will connect the APIs of gen AI services to another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329" name="Google Shape;329;p41"/>
          <p:cNvSpPr txBox="1"/>
          <p:nvPr/>
        </p:nvSpPr>
        <p:spPr>
          <a:xfrm>
            <a:off x="8028600" y="5522550"/>
            <a:ext cx="1115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900" u="sng">
                <a:solidFill>
                  <a:schemeClr val="hlink"/>
                </a:solidFill>
                <a:hlinkClick r:id="rId3"/>
              </a:rPr>
              <a:t>🦜️🔗 LangChain</a:t>
            </a:r>
            <a:endParaRPr sz="1200"/>
          </a:p>
        </p:txBody>
      </p:sp>
      <p:pic>
        <p:nvPicPr>
          <p:cNvPr id="330" name="Google Shape;33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6874" y="5845650"/>
            <a:ext cx="858851" cy="18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04500" y="6097987"/>
            <a:ext cx="530148" cy="278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89914" y="3829470"/>
            <a:ext cx="1061486" cy="64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28600" y="4856737"/>
            <a:ext cx="822792" cy="616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87344" y="2560663"/>
            <a:ext cx="1264065" cy="41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1"/>
          <p:cNvPicPr preferRelativeResize="0"/>
          <p:nvPr/>
        </p:nvPicPr>
        <p:blipFill rotWithShape="1">
          <a:blip r:embed="rId9">
            <a:alphaModFix/>
          </a:blip>
          <a:srcRect b="35595" l="0" r="0" t="38382"/>
          <a:stretch/>
        </p:blipFill>
        <p:spPr>
          <a:xfrm>
            <a:off x="7639623" y="4568825"/>
            <a:ext cx="1426777" cy="27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710350" y="2994900"/>
            <a:ext cx="924756" cy="32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4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246175" y="2173804"/>
            <a:ext cx="1769549" cy="371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868337" y="807488"/>
            <a:ext cx="525224" cy="525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587358" y="1406787"/>
            <a:ext cx="616300" cy="616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1"/>
          <p:cNvSpPr txBox="1"/>
          <p:nvPr/>
        </p:nvSpPr>
        <p:spPr>
          <a:xfrm>
            <a:off x="7246175" y="194625"/>
            <a:ext cx="1147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b="1" lang="fr" sz="1600">
                <a:solidFill>
                  <a:schemeClr val="dk1"/>
                </a:solidFill>
              </a:rPr>
              <a:t>DALL·E 2</a:t>
            </a:r>
            <a:endParaRPr b="1" sz="1600">
              <a:solidFill>
                <a:schemeClr val="dk1"/>
              </a:solidFill>
            </a:endParaRPr>
          </a:p>
        </p:txBody>
      </p:sp>
      <p:sp>
        <p:nvSpPr>
          <p:cNvPr id="341" name="Google Shape;341;p41"/>
          <p:cNvSpPr txBox="1"/>
          <p:nvPr/>
        </p:nvSpPr>
        <p:spPr>
          <a:xfrm>
            <a:off x="133250" y="1337125"/>
            <a:ext cx="43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chemeClr val="dk1"/>
                </a:solidFill>
              </a:rPr>
              <a:t>❑</a:t>
            </a:r>
            <a:endParaRPr/>
          </a:p>
        </p:txBody>
      </p:sp>
      <p:sp>
        <p:nvSpPr>
          <p:cNvPr id="342" name="Google Shape;342;p41"/>
          <p:cNvSpPr txBox="1"/>
          <p:nvPr/>
        </p:nvSpPr>
        <p:spPr>
          <a:xfrm>
            <a:off x="133250" y="2816750"/>
            <a:ext cx="43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chemeClr val="dk1"/>
                </a:solidFill>
              </a:rPr>
              <a:t>❑</a:t>
            </a:r>
            <a:endParaRPr/>
          </a:p>
        </p:txBody>
      </p:sp>
      <p:sp>
        <p:nvSpPr>
          <p:cNvPr id="343" name="Google Shape;343;p41"/>
          <p:cNvSpPr txBox="1"/>
          <p:nvPr/>
        </p:nvSpPr>
        <p:spPr>
          <a:xfrm>
            <a:off x="133250" y="4198150"/>
            <a:ext cx="43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chemeClr val="dk1"/>
                </a:solidFill>
              </a:rPr>
              <a:t>❑</a:t>
            </a:r>
            <a:endParaRPr/>
          </a:p>
        </p:txBody>
      </p:sp>
      <p:sp>
        <p:nvSpPr>
          <p:cNvPr id="344" name="Google Shape;344;p41"/>
          <p:cNvSpPr txBox="1"/>
          <p:nvPr/>
        </p:nvSpPr>
        <p:spPr>
          <a:xfrm>
            <a:off x="133250" y="5525250"/>
            <a:ext cx="43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chemeClr val="dk1"/>
                </a:solidFill>
              </a:rPr>
              <a:t>❑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2"/>
          <p:cNvSpPr/>
          <p:nvPr/>
        </p:nvSpPr>
        <p:spPr>
          <a:xfrm>
            <a:off x="505500" y="676275"/>
            <a:ext cx="8196300" cy="5764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42"/>
          <p:cNvSpPr txBox="1"/>
          <p:nvPr/>
        </p:nvSpPr>
        <p:spPr>
          <a:xfrm>
            <a:off x="438075" y="0"/>
            <a:ext cx="42630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chemeClr val="accent5"/>
                </a:solidFill>
              </a:rPr>
              <a:t>Canvas #07</a:t>
            </a:r>
            <a:endParaRPr b="1" sz="16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chemeClr val="accent5"/>
                </a:solidFill>
              </a:rPr>
              <a:t>Aid to brainstorming</a:t>
            </a:r>
            <a:endParaRPr b="1" sz="1600">
              <a:solidFill>
                <a:schemeClr val="accent5"/>
              </a:solidFill>
            </a:endParaRPr>
          </a:p>
        </p:txBody>
      </p:sp>
      <p:grpSp>
        <p:nvGrpSpPr>
          <p:cNvPr id="351" name="Google Shape;351;p42"/>
          <p:cNvGrpSpPr/>
          <p:nvPr/>
        </p:nvGrpSpPr>
        <p:grpSpPr>
          <a:xfrm>
            <a:off x="2839340" y="1357019"/>
            <a:ext cx="4358597" cy="4721205"/>
            <a:chOff x="2820225" y="891450"/>
            <a:chExt cx="3175200" cy="3175200"/>
          </a:xfrm>
        </p:grpSpPr>
        <p:sp>
          <p:nvSpPr>
            <p:cNvPr id="352" name="Google Shape;352;p42"/>
            <p:cNvSpPr/>
            <p:nvPr/>
          </p:nvSpPr>
          <p:spPr>
            <a:xfrm rot="10800000">
              <a:off x="2820225" y="891450"/>
              <a:ext cx="3175200" cy="3175200"/>
            </a:xfrm>
            <a:prstGeom prst="blockArc">
              <a:avLst>
                <a:gd fmla="val 5399801" name="adj1"/>
                <a:gd fmla="val 3012680" name="adj2"/>
                <a:gd fmla="val 6939" name="adj3"/>
              </a:avLst>
            </a:prstGeom>
            <a:solidFill>
              <a:srgbClr val="049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42"/>
            <p:cNvSpPr/>
            <p:nvPr/>
          </p:nvSpPr>
          <p:spPr>
            <a:xfrm rot="10800000">
              <a:off x="3175023" y="1179900"/>
              <a:ext cx="450600" cy="450600"/>
            </a:xfrm>
            <a:prstGeom prst="rtTriangle">
              <a:avLst/>
            </a:prstGeom>
            <a:solidFill>
              <a:srgbClr val="049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4" name="Google Shape;354;p42"/>
          <p:cNvSpPr/>
          <p:nvPr/>
        </p:nvSpPr>
        <p:spPr>
          <a:xfrm>
            <a:off x="6010475" y="4057577"/>
            <a:ext cx="1828800" cy="1109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Roboto"/>
                <a:ea typeface="Roboto"/>
                <a:cs typeface="Roboto"/>
                <a:sym typeface="Roboto"/>
              </a:rPr>
              <a:t>Think of the 7 roads to value creation!</a:t>
            </a:r>
            <a:endParaRPr sz="9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Roboto"/>
                <a:ea typeface="Roboto"/>
                <a:cs typeface="Roboto"/>
                <a:sym typeface="Roboto"/>
              </a:rPr>
              <a:t>predict / suggest / curate / enrich / rank / compare / match / segment / classify / generate / synthetize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42"/>
          <p:cNvSpPr/>
          <p:nvPr/>
        </p:nvSpPr>
        <p:spPr>
          <a:xfrm>
            <a:off x="6010475" y="3524177"/>
            <a:ext cx="1828800" cy="533400"/>
          </a:xfrm>
          <a:prstGeom prst="round1Rect">
            <a:avLst>
              <a:gd fmla="val 50000" name="adj"/>
            </a:avLst>
          </a:prstGeom>
          <a:solidFill>
            <a:srgbClr val="155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How do these datasets contribute to creating a service meeting a need?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356" name="Google Shape;356;p42"/>
          <p:cNvSpPr/>
          <p:nvPr/>
        </p:nvSpPr>
        <p:spPr>
          <a:xfrm>
            <a:off x="4181625" y="1509877"/>
            <a:ext cx="1828800" cy="1545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Roboto"/>
                <a:ea typeface="Roboto"/>
                <a:cs typeface="Roboto"/>
                <a:sym typeface="Roboto"/>
              </a:rPr>
              <a:t>- Pick the 3 datasets you identified in the previous canvas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Roboto"/>
                <a:ea typeface="Roboto"/>
                <a:cs typeface="Roboto"/>
                <a:sym typeface="Roboto"/>
              </a:rPr>
              <a:t>- or consider new ones if necessary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Roboto"/>
                <a:ea typeface="Roboto"/>
                <a:cs typeface="Roboto"/>
                <a:sym typeface="Roboto"/>
              </a:rPr>
              <a:t>- add amplifiers if suitable (see previous slide)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42"/>
          <p:cNvSpPr/>
          <p:nvPr/>
        </p:nvSpPr>
        <p:spPr>
          <a:xfrm>
            <a:off x="4181635" y="1086106"/>
            <a:ext cx="1828800" cy="423900"/>
          </a:xfrm>
          <a:prstGeom prst="round1Rect">
            <a:avLst>
              <a:gd fmla="val 50000" name="adj"/>
            </a:avLst>
          </a:prstGeom>
          <a:solidFill>
            <a:srgbClr val="155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(Re)consider your datasets</a:t>
            </a:r>
            <a:endParaRPr sz="800">
              <a:solidFill>
                <a:srgbClr val="FFFFFF"/>
              </a:solidFill>
            </a:endParaRPr>
          </a:p>
        </p:txBody>
      </p:sp>
      <p:sp>
        <p:nvSpPr>
          <p:cNvPr id="358" name="Google Shape;358;p42"/>
          <p:cNvSpPr/>
          <p:nvPr/>
        </p:nvSpPr>
        <p:spPr>
          <a:xfrm>
            <a:off x="2352775" y="4057575"/>
            <a:ext cx="1828800" cy="1600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Roboto"/>
                <a:ea typeface="Roboto"/>
                <a:cs typeface="Roboto"/>
                <a:sym typeface="Roboto"/>
              </a:rPr>
              <a:t>Play the devil’s advocate and be critical about your solution: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Roboto"/>
                <a:ea typeface="Roboto"/>
                <a:cs typeface="Roboto"/>
                <a:sym typeface="Roboto"/>
              </a:rPr>
              <a:t>- Is it strongly aligned with the strategic objectives of your org?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Roboto"/>
                <a:ea typeface="Roboto"/>
                <a:cs typeface="Roboto"/>
                <a:sym typeface="Roboto"/>
              </a:rPr>
              <a:t>- Is the user really served by the features you designed?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latin typeface="Roboto"/>
                <a:ea typeface="Roboto"/>
                <a:cs typeface="Roboto"/>
                <a:sym typeface="Roboto"/>
              </a:rPr>
              <a:t>- stop if the solution stands the challenge!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42"/>
          <p:cNvSpPr/>
          <p:nvPr/>
        </p:nvSpPr>
        <p:spPr>
          <a:xfrm>
            <a:off x="2352787" y="3633798"/>
            <a:ext cx="1828800" cy="423900"/>
          </a:xfrm>
          <a:prstGeom prst="round1Rect">
            <a:avLst>
              <a:gd fmla="val 50000" name="adj"/>
            </a:avLst>
          </a:prstGeom>
          <a:solidFill>
            <a:srgbClr val="155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Challenge your results and iterate</a:t>
            </a:r>
            <a:endParaRPr sz="1000">
              <a:solidFill>
                <a:srgbClr val="FFFFFF"/>
              </a:solidFill>
            </a:endParaRPr>
          </a:p>
        </p:txBody>
      </p:sp>
      <p:pic>
        <p:nvPicPr>
          <p:cNvPr id="360" name="Google Shape;36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824" y="880575"/>
            <a:ext cx="817725" cy="8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42"/>
          <p:cNvSpPr txBox="1"/>
          <p:nvPr/>
        </p:nvSpPr>
        <p:spPr>
          <a:xfrm>
            <a:off x="595850" y="1755200"/>
            <a:ext cx="21585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Each cycle lasts 2 minutes max.</a:t>
            </a:r>
            <a:br>
              <a:rPr lang="fr" sz="1100"/>
            </a:br>
            <a:r>
              <a:rPr lang="fr" sz="1100"/>
              <a:t>Turn until you you hit “stop” in step 3.</a:t>
            </a:r>
            <a:endParaRPr sz="1100"/>
          </a:p>
        </p:txBody>
      </p:sp>
      <p:sp>
        <p:nvSpPr>
          <p:cNvPr id="362" name="Google Shape;362;p42"/>
          <p:cNvSpPr txBox="1"/>
          <p:nvPr/>
        </p:nvSpPr>
        <p:spPr>
          <a:xfrm>
            <a:off x="6255825" y="930000"/>
            <a:ext cx="591000" cy="5334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</a:t>
            </a:r>
            <a:endParaRPr/>
          </a:p>
        </p:txBody>
      </p:sp>
      <p:sp>
        <p:nvSpPr>
          <p:cNvPr id="363" name="Google Shape;363;p42"/>
          <p:cNvSpPr txBox="1"/>
          <p:nvPr/>
        </p:nvSpPr>
        <p:spPr>
          <a:xfrm>
            <a:off x="7962400" y="3379550"/>
            <a:ext cx="591000" cy="5334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364" name="Google Shape;364;p42"/>
          <p:cNvSpPr txBox="1"/>
          <p:nvPr/>
        </p:nvSpPr>
        <p:spPr>
          <a:xfrm>
            <a:off x="1633550" y="3345000"/>
            <a:ext cx="591000" cy="5334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365" name="Google Shape;365;p42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366" name="Google Shape;366;p42"/>
          <p:cNvSpPr txBox="1"/>
          <p:nvPr/>
        </p:nvSpPr>
        <p:spPr>
          <a:xfrm>
            <a:off x="4833550" y="0"/>
            <a:ext cx="4781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Designed by: </a:t>
            </a:r>
            <a:r>
              <a:rPr lang="fr" sz="1000">
                <a:solidFill>
                  <a:schemeClr val="dk1"/>
                </a:solidFill>
              </a:rPr>
              <a:t>________________________________________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67" name="Google Shape;367;p42"/>
          <p:cNvSpPr txBox="1"/>
          <p:nvPr/>
        </p:nvSpPr>
        <p:spPr>
          <a:xfrm>
            <a:off x="4847825" y="263575"/>
            <a:ext cx="4239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Date: 	   __________________________________________</a:t>
            </a:r>
            <a:endParaRPr sz="1000"/>
          </a:p>
        </p:txBody>
      </p:sp>
      <p:pic>
        <p:nvPicPr>
          <p:cNvPr id="368" name="Google Shape;36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8763" y="3737575"/>
            <a:ext cx="790575" cy="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3"/>
          <p:cNvSpPr/>
          <p:nvPr/>
        </p:nvSpPr>
        <p:spPr>
          <a:xfrm>
            <a:off x="505500" y="772913"/>
            <a:ext cx="8196300" cy="5667900"/>
          </a:xfrm>
          <a:prstGeom prst="rect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74" name="Google Shape;374;p43"/>
          <p:cNvSpPr txBox="1"/>
          <p:nvPr/>
        </p:nvSpPr>
        <p:spPr>
          <a:xfrm>
            <a:off x="438075" y="0"/>
            <a:ext cx="81963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chemeClr val="accent5"/>
                </a:solidFill>
              </a:rPr>
              <a:t>Canevas #08.2 - Using  a GPT to </a:t>
            </a:r>
            <a:r>
              <a:rPr b="1" lang="fr" sz="1600">
                <a:solidFill>
                  <a:schemeClr val="accent5"/>
                </a:solidFill>
              </a:rPr>
              <a:t>design</a:t>
            </a:r>
            <a:r>
              <a:rPr b="1" lang="fr" sz="1600">
                <a:solidFill>
                  <a:schemeClr val="accent5"/>
                </a:solidFill>
              </a:rPr>
              <a:t> a solution</a:t>
            </a:r>
            <a:endParaRPr b="1" sz="1600">
              <a:solidFill>
                <a:schemeClr val="accent5"/>
              </a:solidFill>
            </a:endParaRPr>
          </a:p>
        </p:txBody>
      </p:sp>
      <p:sp>
        <p:nvSpPr>
          <p:cNvPr id="375" name="Google Shape;375;p43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376" name="Google Shape;376;p43"/>
          <p:cNvSpPr txBox="1"/>
          <p:nvPr/>
        </p:nvSpPr>
        <p:spPr>
          <a:xfrm>
            <a:off x="763000" y="1122050"/>
            <a:ext cx="7737600" cy="5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AutoNum type="arabicPeriod"/>
            </a:pPr>
            <a:r>
              <a:rPr lang="fr" sz="1700">
                <a:solidFill>
                  <a:schemeClr val="dk2"/>
                </a:solidFill>
              </a:rPr>
              <a:t>[Recommended] follow this guide on </a:t>
            </a:r>
            <a:r>
              <a:rPr lang="fr" sz="1700" u="sng">
                <a:solidFill>
                  <a:schemeClr val="hlink"/>
                </a:solidFill>
                <a:hlinkClick r:id="rId3"/>
              </a:rPr>
              <a:t>how to prompt - the essentials</a:t>
            </a:r>
            <a:r>
              <a:rPr lang="fr" sz="1700">
                <a:solidFill>
                  <a:schemeClr val="dk2"/>
                </a:solidFill>
              </a:rPr>
              <a:t>”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AutoNum type="arabicPeriod"/>
            </a:pPr>
            <a:r>
              <a:rPr lang="fr" sz="1700">
                <a:solidFill>
                  <a:schemeClr val="dk2"/>
                </a:solidFill>
              </a:rPr>
              <a:t>Open </a:t>
            </a:r>
            <a:r>
              <a:rPr lang="fr" sz="1700" u="sng">
                <a:solidFill>
                  <a:schemeClr val="hlink"/>
                </a:solidFill>
                <a:hlinkClick r:id="rId4"/>
              </a:rPr>
              <a:t>ChatGPT by OpenAI</a:t>
            </a:r>
            <a:r>
              <a:rPr lang="fr" sz="1700">
                <a:solidFill>
                  <a:schemeClr val="dk2"/>
                </a:solidFill>
              </a:rPr>
              <a:t> (3.5 ou 4) or </a:t>
            </a:r>
            <a:r>
              <a:rPr lang="fr" sz="1700" u="sng">
                <a:solidFill>
                  <a:schemeClr val="hlink"/>
                </a:solidFill>
                <a:hlinkClick r:id="rId5"/>
              </a:rPr>
              <a:t>Bard by Google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AutoNum type="arabicPeriod"/>
            </a:pPr>
            <a:r>
              <a:rPr lang="fr" sz="1700">
                <a:solidFill>
                  <a:schemeClr val="dk2"/>
                </a:solidFill>
              </a:rPr>
              <a:t>Copy &amp; Paste </a:t>
            </a:r>
            <a:r>
              <a:rPr lang="fr" sz="1700" u="sng">
                <a:solidFill>
                  <a:schemeClr val="hlink"/>
                </a:solidFill>
                <a:hlinkClick r:id="rId6"/>
              </a:rPr>
              <a:t>the specialized prompt available here</a:t>
            </a:r>
            <a:r>
              <a:rPr lang="fr" sz="1700">
                <a:solidFill>
                  <a:schemeClr val="dk2"/>
                </a:solidFill>
              </a:rPr>
              <a:t> in the chatbot prompt window. This launches the "Professor Synapse", an effective prompt tool to facilitate the discovery of solutions.</a:t>
            </a:r>
            <a:br>
              <a:rPr lang="fr" sz="1700">
                <a:solidFill>
                  <a:schemeClr val="dk2"/>
                </a:solidFill>
              </a:rPr>
            </a:b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AutoNum type="arabicPeriod"/>
            </a:pPr>
            <a:r>
              <a:rPr lang="fr" sz="1700">
                <a:solidFill>
                  <a:schemeClr val="dk2"/>
                </a:solidFill>
              </a:rPr>
              <a:t>Copy/paste the content from outlines #1 to #7 to describe to the "Synapse Professor" the elements you have.</a:t>
            </a:r>
            <a:br>
              <a:rPr lang="fr" sz="1700">
                <a:solidFill>
                  <a:schemeClr val="dk2"/>
                </a:solidFill>
              </a:rPr>
            </a:br>
            <a:endParaRPr sz="1700">
              <a:solidFill>
                <a:schemeClr val="dk2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AutoNum type="alphaLcPeriod"/>
            </a:pPr>
            <a:r>
              <a:rPr lang="fr" sz="1700">
                <a:solidFill>
                  <a:schemeClr val="dk2"/>
                </a:solidFill>
              </a:rPr>
              <a:t>an example is available as part of the solved case "Gym Sports" (</a:t>
            </a:r>
            <a:r>
              <a:rPr lang="fr" sz="1700" u="sng">
                <a:solidFill>
                  <a:schemeClr val="hlink"/>
                </a:solidFill>
                <a:hlinkClick r:id="rId7"/>
              </a:rPr>
              <a:t>plain text version</a:t>
            </a:r>
            <a:r>
              <a:rPr lang="fr" sz="1700">
                <a:solidFill>
                  <a:schemeClr val="dk2"/>
                </a:solidFill>
              </a:rPr>
              <a:t>, version taken </a:t>
            </a:r>
            <a:r>
              <a:rPr lang="fr" sz="1700" u="sng">
                <a:solidFill>
                  <a:schemeClr val="hlink"/>
                </a:solidFill>
                <a:hlinkClick r:id="rId8"/>
              </a:rPr>
              <a:t>directly from ChatGPT</a:t>
            </a:r>
            <a:r>
              <a:rPr lang="fr" sz="1700">
                <a:solidFill>
                  <a:schemeClr val="dk2"/>
                </a:solidFill>
              </a:rPr>
              <a:t>). </a:t>
            </a:r>
            <a:endParaRPr sz="17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AutoNum type="arabicPeriod"/>
            </a:pPr>
            <a:r>
              <a:rPr lang="fr" sz="1700">
                <a:solidFill>
                  <a:schemeClr val="dk2"/>
                </a:solidFill>
              </a:rPr>
              <a:t>Talk to the "Synapse Professor", offering food for thought to move towards a solution, but also asking him to make suggestions.</a:t>
            </a:r>
            <a:endParaRPr sz="17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4"/>
          <p:cNvSpPr/>
          <p:nvPr/>
        </p:nvSpPr>
        <p:spPr>
          <a:xfrm>
            <a:off x="473850" y="696325"/>
            <a:ext cx="8196300" cy="5764500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</a:t>
            </a:r>
            <a:endParaRPr/>
          </a:p>
        </p:txBody>
      </p:sp>
      <p:sp>
        <p:nvSpPr>
          <p:cNvPr id="382" name="Google Shape;382;p44"/>
          <p:cNvSpPr txBox="1"/>
          <p:nvPr/>
        </p:nvSpPr>
        <p:spPr>
          <a:xfrm>
            <a:off x="438075" y="0"/>
            <a:ext cx="42630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1155CC"/>
                </a:solidFill>
              </a:rPr>
              <a:t>Canevas #08</a:t>
            </a:r>
            <a:endParaRPr b="1" sz="16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1155CC"/>
                </a:solidFill>
              </a:rPr>
              <a:t>Value map</a:t>
            </a:r>
            <a:endParaRPr b="1" sz="1600">
              <a:solidFill>
                <a:srgbClr val="1155CC"/>
              </a:solidFill>
            </a:endParaRPr>
          </a:p>
        </p:txBody>
      </p:sp>
      <p:sp>
        <p:nvSpPr>
          <p:cNvPr id="383" name="Google Shape;383;p44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384" name="Google Shape;384;p44"/>
          <p:cNvSpPr txBox="1"/>
          <p:nvPr/>
        </p:nvSpPr>
        <p:spPr>
          <a:xfrm>
            <a:off x="4300150" y="0"/>
            <a:ext cx="4781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 Créé par :  </a:t>
            </a:r>
            <a:r>
              <a:rPr lang="fr" sz="1200">
                <a:solidFill>
                  <a:schemeClr val="dk1"/>
                </a:solidFill>
              </a:rPr>
              <a:t>_________________________________</a:t>
            </a:r>
            <a:endParaRPr b="1" i="1" sz="1600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85" name="Google Shape;385;p44"/>
          <p:cNvSpPr txBox="1"/>
          <p:nvPr/>
        </p:nvSpPr>
        <p:spPr>
          <a:xfrm>
            <a:off x="4490200" y="263575"/>
            <a:ext cx="40632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Date : 	   _________________________________</a:t>
            </a:r>
            <a:endParaRPr sz="1200"/>
          </a:p>
        </p:txBody>
      </p:sp>
      <p:grpSp>
        <p:nvGrpSpPr>
          <p:cNvPr id="386" name="Google Shape;386;p44"/>
          <p:cNvGrpSpPr/>
          <p:nvPr/>
        </p:nvGrpSpPr>
        <p:grpSpPr>
          <a:xfrm>
            <a:off x="739600" y="786850"/>
            <a:ext cx="3594000" cy="1395250"/>
            <a:chOff x="739600" y="786850"/>
            <a:chExt cx="3594000" cy="1395250"/>
          </a:xfrm>
        </p:grpSpPr>
        <p:sp>
          <p:nvSpPr>
            <p:cNvPr id="387" name="Google Shape;387;p44"/>
            <p:cNvSpPr/>
            <p:nvPr/>
          </p:nvSpPr>
          <p:spPr>
            <a:xfrm>
              <a:off x="739600" y="941600"/>
              <a:ext cx="3594000" cy="1240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388" name="Google Shape;388;p44"/>
            <p:cNvSpPr txBox="1"/>
            <p:nvPr/>
          </p:nvSpPr>
          <p:spPr>
            <a:xfrm>
              <a:off x="958000" y="786850"/>
              <a:ext cx="3024300" cy="27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fr" sz="1100">
                  <a:solidFill>
                    <a:schemeClr val="dk1"/>
                  </a:solidFill>
                </a:rPr>
                <a:t>It helps the user’s acquisition of resources by:</a:t>
              </a:r>
              <a:endParaRPr sz="1100"/>
            </a:p>
          </p:txBody>
        </p:sp>
      </p:grpSp>
      <p:grpSp>
        <p:nvGrpSpPr>
          <p:cNvPr id="389" name="Google Shape;389;p44"/>
          <p:cNvGrpSpPr/>
          <p:nvPr/>
        </p:nvGrpSpPr>
        <p:grpSpPr>
          <a:xfrm>
            <a:off x="4866675" y="786850"/>
            <a:ext cx="3594000" cy="1364000"/>
            <a:chOff x="4866675" y="786850"/>
            <a:chExt cx="3594000" cy="1364000"/>
          </a:xfrm>
        </p:grpSpPr>
        <p:sp>
          <p:nvSpPr>
            <p:cNvPr id="390" name="Google Shape;390;p44"/>
            <p:cNvSpPr/>
            <p:nvPr/>
          </p:nvSpPr>
          <p:spPr>
            <a:xfrm>
              <a:off x="4866675" y="910350"/>
              <a:ext cx="3594000" cy="1240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391" name="Google Shape;391;p44"/>
            <p:cNvSpPr txBox="1"/>
            <p:nvPr/>
          </p:nvSpPr>
          <p:spPr>
            <a:xfrm>
              <a:off x="4990300" y="786850"/>
              <a:ext cx="3063000" cy="27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100">
                  <a:solidFill>
                    <a:schemeClr val="dk1"/>
                  </a:solidFill>
                </a:rPr>
                <a:t>It helps the user deliver x or y because…</a:t>
              </a:r>
              <a:endParaRPr sz="1100">
                <a:solidFill>
                  <a:schemeClr val="dk1"/>
                </a:solidFill>
              </a:endParaRPr>
            </a:p>
          </p:txBody>
        </p:sp>
      </p:grpSp>
      <p:grpSp>
        <p:nvGrpSpPr>
          <p:cNvPr id="392" name="Google Shape;392;p44"/>
          <p:cNvGrpSpPr/>
          <p:nvPr/>
        </p:nvGrpSpPr>
        <p:grpSpPr>
          <a:xfrm>
            <a:off x="638350" y="4795300"/>
            <a:ext cx="3594000" cy="1395250"/>
            <a:chOff x="739600" y="786850"/>
            <a:chExt cx="3594000" cy="1395250"/>
          </a:xfrm>
        </p:grpSpPr>
        <p:sp>
          <p:nvSpPr>
            <p:cNvPr id="393" name="Google Shape;393;p44"/>
            <p:cNvSpPr/>
            <p:nvPr/>
          </p:nvSpPr>
          <p:spPr>
            <a:xfrm>
              <a:off x="739600" y="941600"/>
              <a:ext cx="3594000" cy="1240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394" name="Google Shape;394;p44"/>
            <p:cNvSpPr txBox="1"/>
            <p:nvPr/>
          </p:nvSpPr>
          <p:spPr>
            <a:xfrm>
              <a:off x="958000" y="786850"/>
              <a:ext cx="2825400" cy="27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100">
                  <a:solidFill>
                    <a:schemeClr val="dk1"/>
                  </a:solidFill>
                </a:rPr>
                <a:t>It removes or decreases these constraints for the user:</a:t>
              </a:r>
              <a:endParaRPr sz="1100">
                <a:solidFill>
                  <a:schemeClr val="dk1"/>
                </a:solidFill>
              </a:endParaRPr>
            </a:p>
          </p:txBody>
        </p:sp>
      </p:grpSp>
      <p:grpSp>
        <p:nvGrpSpPr>
          <p:cNvPr id="395" name="Google Shape;395;p44"/>
          <p:cNvGrpSpPr/>
          <p:nvPr/>
        </p:nvGrpSpPr>
        <p:grpSpPr>
          <a:xfrm>
            <a:off x="4724800" y="4892700"/>
            <a:ext cx="3594000" cy="1395250"/>
            <a:chOff x="739600" y="786850"/>
            <a:chExt cx="3594000" cy="1395250"/>
          </a:xfrm>
        </p:grpSpPr>
        <p:sp>
          <p:nvSpPr>
            <p:cNvPr id="396" name="Google Shape;396;p44"/>
            <p:cNvSpPr/>
            <p:nvPr/>
          </p:nvSpPr>
          <p:spPr>
            <a:xfrm>
              <a:off x="739600" y="941600"/>
              <a:ext cx="3594000" cy="1240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397" name="Google Shape;397;p44"/>
            <p:cNvSpPr txBox="1"/>
            <p:nvPr/>
          </p:nvSpPr>
          <p:spPr>
            <a:xfrm>
              <a:off x="958000" y="786850"/>
              <a:ext cx="3021600" cy="27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100">
                  <a:solidFill>
                    <a:schemeClr val="dk1"/>
                  </a:solidFill>
                </a:rPr>
                <a:t>The solution helps the user perform better on these KPIs:</a:t>
              </a:r>
              <a:endParaRPr sz="1100">
                <a:solidFill>
                  <a:schemeClr val="dk1"/>
                </a:solidFill>
              </a:endParaRPr>
            </a:p>
          </p:txBody>
        </p:sp>
      </p:grpSp>
      <p:grpSp>
        <p:nvGrpSpPr>
          <p:cNvPr id="398" name="Google Shape;398;p44"/>
          <p:cNvGrpSpPr/>
          <p:nvPr/>
        </p:nvGrpSpPr>
        <p:grpSpPr>
          <a:xfrm>
            <a:off x="2921675" y="2472625"/>
            <a:ext cx="3447300" cy="1944900"/>
            <a:chOff x="2921675" y="2472625"/>
            <a:chExt cx="3447300" cy="1944900"/>
          </a:xfrm>
        </p:grpSpPr>
        <p:sp>
          <p:nvSpPr>
            <p:cNvPr id="399" name="Google Shape;399;p44"/>
            <p:cNvSpPr/>
            <p:nvPr/>
          </p:nvSpPr>
          <p:spPr>
            <a:xfrm>
              <a:off x="2921675" y="2695525"/>
              <a:ext cx="3447300" cy="17220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/>
            </a:p>
          </p:txBody>
        </p:sp>
        <p:sp>
          <p:nvSpPr>
            <p:cNvPr id="400" name="Google Shape;400;p44"/>
            <p:cNvSpPr txBox="1"/>
            <p:nvPr/>
          </p:nvSpPr>
          <p:spPr>
            <a:xfrm>
              <a:off x="3178400" y="2472625"/>
              <a:ext cx="1393500" cy="27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fr" sz="1100">
                  <a:solidFill>
                    <a:schemeClr val="dk1"/>
                  </a:solidFill>
                </a:rPr>
                <a:t>The solution is…</a:t>
              </a:r>
              <a:endParaRPr sz="1100"/>
            </a:p>
          </p:txBody>
        </p:sp>
      </p:grpSp>
      <p:pic>
        <p:nvPicPr>
          <p:cNvPr id="401" name="Google Shape;40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6525474" y="2359223"/>
            <a:ext cx="1247000" cy="103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6525474" y="3637348"/>
            <a:ext cx="1247000" cy="103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1516924" y="2252223"/>
            <a:ext cx="1247000" cy="103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1074" y="3752673"/>
            <a:ext cx="1247000" cy="103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5"/>
          <p:cNvSpPr/>
          <p:nvPr/>
        </p:nvSpPr>
        <p:spPr>
          <a:xfrm>
            <a:off x="505500" y="676275"/>
            <a:ext cx="8196300" cy="5764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45"/>
          <p:cNvSpPr/>
          <p:nvPr/>
        </p:nvSpPr>
        <p:spPr>
          <a:xfrm>
            <a:off x="505500" y="676275"/>
            <a:ext cx="8196300" cy="5764500"/>
          </a:xfrm>
          <a:prstGeom prst="rect">
            <a:avLst/>
          </a:prstGeom>
          <a:noFill/>
          <a:ln cap="flat" cmpd="sng" w="28575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5"/>
          <p:cNvSpPr txBox="1"/>
          <p:nvPr/>
        </p:nvSpPr>
        <p:spPr>
          <a:xfrm>
            <a:off x="438075" y="0"/>
            <a:ext cx="38868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A64D79"/>
                </a:solidFill>
              </a:rPr>
              <a:t>Canvas #09-1</a:t>
            </a:r>
            <a:endParaRPr b="1" sz="1600">
              <a:solidFill>
                <a:srgbClr val="A64D7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A64D79"/>
                </a:solidFill>
              </a:rPr>
              <a:t>Graphical synthesis</a:t>
            </a:r>
            <a:endParaRPr b="1" sz="1600">
              <a:solidFill>
                <a:srgbClr val="A64D79"/>
              </a:solidFill>
            </a:endParaRPr>
          </a:p>
        </p:txBody>
      </p:sp>
      <p:cxnSp>
        <p:nvCxnSpPr>
          <p:cNvPr id="412" name="Google Shape;412;p45"/>
          <p:cNvCxnSpPr/>
          <p:nvPr/>
        </p:nvCxnSpPr>
        <p:spPr>
          <a:xfrm>
            <a:off x="4349575" y="1524000"/>
            <a:ext cx="0" cy="4164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45"/>
          <p:cNvCxnSpPr/>
          <p:nvPr/>
        </p:nvCxnSpPr>
        <p:spPr>
          <a:xfrm flipH="1" rot="10800000">
            <a:off x="1828800" y="3513600"/>
            <a:ext cx="5325600" cy="36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45"/>
          <p:cNvCxnSpPr/>
          <p:nvPr/>
        </p:nvCxnSpPr>
        <p:spPr>
          <a:xfrm>
            <a:off x="2199500" y="1622850"/>
            <a:ext cx="4497900" cy="4003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45"/>
          <p:cNvCxnSpPr/>
          <p:nvPr/>
        </p:nvCxnSpPr>
        <p:spPr>
          <a:xfrm flipH="1">
            <a:off x="1730050" y="1659925"/>
            <a:ext cx="5115600" cy="3818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6" name="Google Shape;416;p45"/>
          <p:cNvSpPr/>
          <p:nvPr/>
        </p:nvSpPr>
        <p:spPr>
          <a:xfrm>
            <a:off x="3830575" y="2969750"/>
            <a:ext cx="996300" cy="9963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45"/>
          <p:cNvSpPr txBox="1"/>
          <p:nvPr/>
        </p:nvSpPr>
        <p:spPr>
          <a:xfrm>
            <a:off x="3309000" y="741400"/>
            <a:ext cx="2244000" cy="8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000"/>
              <a:t>contributes to</a:t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Strategic Objective 2: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___________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45"/>
          <p:cNvSpPr/>
          <p:nvPr/>
        </p:nvSpPr>
        <p:spPr>
          <a:xfrm>
            <a:off x="3331300" y="2511362"/>
            <a:ext cx="1913100" cy="19131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5"/>
          <p:cNvSpPr/>
          <p:nvPr/>
        </p:nvSpPr>
        <p:spPr>
          <a:xfrm>
            <a:off x="2870500" y="2094345"/>
            <a:ext cx="2834700" cy="27471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5"/>
          <p:cNvSpPr/>
          <p:nvPr/>
        </p:nvSpPr>
        <p:spPr>
          <a:xfrm>
            <a:off x="2450650" y="1687401"/>
            <a:ext cx="3674400" cy="35610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5"/>
          <p:cNvSpPr txBox="1"/>
          <p:nvPr/>
        </p:nvSpPr>
        <p:spPr>
          <a:xfrm>
            <a:off x="6996400" y="3261500"/>
            <a:ext cx="1557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ROI</a:t>
            </a:r>
            <a:endParaRPr/>
          </a:p>
        </p:txBody>
      </p:sp>
      <p:sp>
        <p:nvSpPr>
          <p:cNvPr id="422" name="Google Shape;422;p45"/>
          <p:cNvSpPr txBox="1"/>
          <p:nvPr/>
        </p:nvSpPr>
        <p:spPr>
          <a:xfrm>
            <a:off x="6382675" y="5553350"/>
            <a:ext cx="1557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Differentiating</a:t>
            </a:r>
            <a:endParaRPr/>
          </a:p>
        </p:txBody>
      </p:sp>
      <p:sp>
        <p:nvSpPr>
          <p:cNvPr id="423" name="Google Shape;423;p45"/>
          <p:cNvSpPr txBox="1"/>
          <p:nvPr/>
        </p:nvSpPr>
        <p:spPr>
          <a:xfrm>
            <a:off x="3558775" y="5772850"/>
            <a:ext cx="1557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Organisation readiness</a:t>
            </a:r>
            <a:endParaRPr/>
          </a:p>
        </p:txBody>
      </p:sp>
      <p:sp>
        <p:nvSpPr>
          <p:cNvPr id="424" name="Google Shape;424;p45"/>
          <p:cNvSpPr txBox="1"/>
          <p:nvPr/>
        </p:nvSpPr>
        <p:spPr>
          <a:xfrm>
            <a:off x="734875" y="5478025"/>
            <a:ext cx="1557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Time to market</a:t>
            </a:r>
            <a:endParaRPr/>
          </a:p>
        </p:txBody>
      </p:sp>
      <p:sp>
        <p:nvSpPr>
          <p:cNvPr id="425" name="Google Shape;425;p45"/>
          <p:cNvSpPr txBox="1"/>
          <p:nvPr/>
        </p:nvSpPr>
        <p:spPr>
          <a:xfrm>
            <a:off x="513925" y="2987500"/>
            <a:ext cx="1557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Network effects / learning effects</a:t>
            </a:r>
            <a:endParaRPr/>
          </a:p>
        </p:txBody>
      </p:sp>
      <p:sp>
        <p:nvSpPr>
          <p:cNvPr id="426" name="Google Shape;426;p45"/>
          <p:cNvSpPr txBox="1"/>
          <p:nvPr/>
        </p:nvSpPr>
        <p:spPr>
          <a:xfrm>
            <a:off x="6238000" y="741400"/>
            <a:ext cx="22440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000"/>
              <a:t>contributes to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Strategic Objective 3: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___________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5"/>
          <p:cNvSpPr txBox="1"/>
          <p:nvPr/>
        </p:nvSpPr>
        <p:spPr>
          <a:xfrm>
            <a:off x="3702175" y="3033850"/>
            <a:ext cx="3234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0000"/>
                </a:solidFill>
              </a:rPr>
              <a:t>1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428" name="Google Shape;428;p45"/>
          <p:cNvSpPr txBox="1"/>
          <p:nvPr/>
        </p:nvSpPr>
        <p:spPr>
          <a:xfrm>
            <a:off x="3331300" y="2713750"/>
            <a:ext cx="3234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0000"/>
                </a:solidFill>
              </a:rPr>
              <a:t>2</a:t>
            </a:r>
            <a:endParaRPr sz="1000"/>
          </a:p>
        </p:txBody>
      </p:sp>
      <p:sp>
        <p:nvSpPr>
          <p:cNvPr id="429" name="Google Shape;429;p45"/>
          <p:cNvSpPr txBox="1"/>
          <p:nvPr/>
        </p:nvSpPr>
        <p:spPr>
          <a:xfrm>
            <a:off x="2985600" y="2380900"/>
            <a:ext cx="3234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0000"/>
                </a:solidFill>
              </a:rPr>
              <a:t>3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430" name="Google Shape;430;p45"/>
          <p:cNvSpPr txBox="1"/>
          <p:nvPr/>
        </p:nvSpPr>
        <p:spPr>
          <a:xfrm>
            <a:off x="2580550" y="2116650"/>
            <a:ext cx="3234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0000"/>
                </a:solidFill>
              </a:rPr>
              <a:t>4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431" name="Google Shape;431;p45"/>
          <p:cNvSpPr/>
          <p:nvPr/>
        </p:nvSpPr>
        <p:spPr>
          <a:xfrm>
            <a:off x="6697400" y="3840475"/>
            <a:ext cx="1855980" cy="836352"/>
          </a:xfrm>
          <a:prstGeom prst="flowChartTerminator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000">
                <a:solidFill>
                  <a:srgbClr val="049CCF"/>
                </a:solidFill>
              </a:rPr>
              <a:t>For each dimension, rate the strength of your project from 1 to 4</a:t>
            </a:r>
            <a:endParaRPr/>
          </a:p>
        </p:txBody>
      </p:sp>
      <p:sp>
        <p:nvSpPr>
          <p:cNvPr id="432" name="Google Shape;432;p45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433" name="Google Shape;433;p45"/>
          <p:cNvSpPr txBox="1"/>
          <p:nvPr/>
        </p:nvSpPr>
        <p:spPr>
          <a:xfrm>
            <a:off x="1186250" y="751700"/>
            <a:ext cx="19584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000"/>
              <a:t>contributes to</a:t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Strategic Objective 1: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___________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5"/>
          <p:cNvSpPr txBox="1"/>
          <p:nvPr/>
        </p:nvSpPr>
        <p:spPr>
          <a:xfrm>
            <a:off x="4833550" y="0"/>
            <a:ext cx="4781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Designed by: </a:t>
            </a:r>
            <a:r>
              <a:rPr lang="fr" sz="1000">
                <a:solidFill>
                  <a:schemeClr val="dk1"/>
                </a:solidFill>
              </a:rPr>
              <a:t>________________________________________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35" name="Google Shape;435;p45"/>
          <p:cNvSpPr txBox="1"/>
          <p:nvPr/>
        </p:nvSpPr>
        <p:spPr>
          <a:xfrm>
            <a:off x="4847825" y="263575"/>
            <a:ext cx="4239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Date: 	   __________________________________________</a:t>
            </a:r>
            <a:endParaRPr sz="1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6"/>
          <p:cNvSpPr txBox="1"/>
          <p:nvPr/>
        </p:nvSpPr>
        <p:spPr>
          <a:xfrm>
            <a:off x="482917" y="73607"/>
            <a:ext cx="42849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9550" lIns="99550" spcFirstLastPara="1" rIns="99550" wrap="square" tIns="995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/>
              <a:t>Canvas #09-2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/>
              <a:t>Qualitative synthesis</a:t>
            </a:r>
            <a:endParaRPr b="1" sz="1700"/>
          </a:p>
        </p:txBody>
      </p:sp>
      <p:graphicFrame>
        <p:nvGraphicFramePr>
          <p:cNvPr id="441" name="Google Shape;441;p46"/>
          <p:cNvGraphicFramePr/>
          <p:nvPr/>
        </p:nvGraphicFramePr>
        <p:xfrm>
          <a:off x="173176" y="857513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{17070784-1713-4F2D-AD5D-208695B99527}</a:tableStyleId>
              </a:tblPr>
              <a:tblGrid>
                <a:gridCol w="4202475"/>
                <a:gridCol w="4474100"/>
              </a:tblGrid>
              <a:tr h="2555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700">
                          <a:solidFill>
                            <a:srgbClr val="049CC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Synthesis</a:t>
                      </a:r>
                      <a:endParaRPr b="1" sz="1500">
                        <a:solidFill>
                          <a:srgbClr val="049CC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0" marB="0" marR="91450" marL="91450"/>
                </a:tc>
                <a:tc hMerge="1"/>
              </a:tr>
              <a:tr h="179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Name of the organization</a:t>
                      </a:r>
                      <a:endParaRPr sz="120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0" marB="0" marR="91450" marL="9145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Name of the idea</a:t>
                      </a:r>
                      <a:endParaRPr sz="120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0" marB="0" marR="91450" marL="91450">
                    <a:solidFill>
                      <a:srgbClr val="000000"/>
                    </a:solidFill>
                  </a:tcPr>
                </a:tc>
              </a:tr>
              <a:tr h="274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0" marB="0" marR="91450" marL="9145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91450" marL="91450">
                    <a:solidFill>
                      <a:srgbClr val="FFFFFF"/>
                    </a:solidFill>
                  </a:tcPr>
                </a:tc>
              </a:tr>
              <a:tr h="1798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Target users and their needs / problems to solve</a:t>
                      </a:r>
                      <a:endParaRPr sz="120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0" marB="0" marR="91450" marL="91450">
                    <a:solidFill>
                      <a:srgbClr val="000000"/>
                    </a:solidFill>
                  </a:tcPr>
                </a:tc>
                <a:tc hMerge="1"/>
              </a:tr>
              <a:tr h="92735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91450" marL="91450">
                    <a:solidFill>
                      <a:srgbClr val="FFFFFF"/>
                    </a:solidFill>
                  </a:tcPr>
                </a:tc>
                <a:tc hMerge="1"/>
              </a:tr>
              <a:tr h="1798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Description of the idea</a:t>
                      </a:r>
                      <a:endParaRPr sz="120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0" marB="0" marR="91450" marL="91450">
                    <a:solidFill>
                      <a:srgbClr val="000000"/>
                    </a:solidFill>
                  </a:tcPr>
                </a:tc>
                <a:tc hMerge="1"/>
              </a:tr>
              <a:tr h="71917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91450" marL="91450">
                    <a:solidFill>
                      <a:srgbClr val="FFFFFF"/>
                    </a:solidFill>
                  </a:tcPr>
                </a:tc>
                <a:tc hMerge="1"/>
              </a:tr>
              <a:tr h="1798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How does it match the strategic priorities of the org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91450" marL="91450">
                    <a:solidFill>
                      <a:srgbClr val="000000"/>
                    </a:solidFill>
                  </a:tcPr>
                </a:tc>
                <a:tc hMerge="1"/>
              </a:tr>
              <a:tr h="107875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0" marB="0" marR="91450" marL="91450">
                    <a:solidFill>
                      <a:srgbClr val="FFFFFF"/>
                    </a:solidFill>
                  </a:tcPr>
                </a:tc>
                <a:tc hMerge="1"/>
              </a:tr>
              <a:tr h="1798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</a:t>
                      </a:r>
                      <a:r>
                        <a:rPr lang="fr" sz="120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ata sources and type of AI contributing to the idea</a:t>
                      </a:r>
                      <a:endParaRPr sz="120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0" marB="0" marR="91450" marL="91450">
                    <a:solidFill>
                      <a:srgbClr val="000000"/>
                    </a:solidFill>
                  </a:tcPr>
                </a:tc>
                <a:tc hMerge="1"/>
              </a:tr>
              <a:tr h="44332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91450" marL="91450">
                    <a:solidFill>
                      <a:srgbClr val="FFFFFF"/>
                    </a:solidFill>
                  </a:tcPr>
                </a:tc>
                <a:tc hMerge="1"/>
              </a:tr>
              <a:tr h="1798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Expected benefits</a:t>
                      </a:r>
                      <a:endParaRPr sz="120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0" marB="0" marR="91450" marL="91450">
                    <a:solidFill>
                      <a:srgbClr val="000000"/>
                    </a:solidFill>
                  </a:tcPr>
                </a:tc>
                <a:tc hMerge="1"/>
              </a:tr>
              <a:tr h="780600">
                <a:tc gridSpan="2">
                  <a:txBody>
                    <a:bodyPr/>
                    <a:lstStyle/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91450" marL="91450">
                    <a:solidFill>
                      <a:srgbClr val="FFFFFF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442" name="Google Shape;442;p46"/>
          <p:cNvSpPr txBox="1"/>
          <p:nvPr/>
        </p:nvSpPr>
        <p:spPr>
          <a:xfrm>
            <a:off x="-15752" y="6491588"/>
            <a:ext cx="91632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9550" lIns="99550" spcFirstLastPara="1" rIns="99550" wrap="square" tIns="995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900"/>
              <a:t>Copyright © 2017-2023, Guillaume Lecuyer et Clement Levallois. DDBM is for you to use without restriction in modeling your own or other people's businesses. License CC BY-SA 4.0 Deed</a:t>
            </a:r>
            <a:endParaRPr sz="900"/>
          </a:p>
        </p:txBody>
      </p:sp>
      <p:sp>
        <p:nvSpPr>
          <p:cNvPr id="443" name="Google Shape;443;p46"/>
          <p:cNvSpPr txBox="1"/>
          <p:nvPr/>
        </p:nvSpPr>
        <p:spPr>
          <a:xfrm>
            <a:off x="4833550" y="0"/>
            <a:ext cx="4781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Designed by: </a:t>
            </a:r>
            <a:r>
              <a:rPr lang="fr" sz="1000">
                <a:solidFill>
                  <a:schemeClr val="dk1"/>
                </a:solidFill>
              </a:rPr>
              <a:t>________________________________________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44" name="Google Shape;444;p46"/>
          <p:cNvSpPr txBox="1"/>
          <p:nvPr/>
        </p:nvSpPr>
        <p:spPr>
          <a:xfrm>
            <a:off x="4847825" y="263575"/>
            <a:ext cx="4239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Date: 	   __________________________________________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9"/>
          <p:cNvSpPr/>
          <p:nvPr/>
        </p:nvSpPr>
        <p:spPr>
          <a:xfrm>
            <a:off x="505500" y="815988"/>
            <a:ext cx="8196300" cy="5624700"/>
          </a:xfrm>
          <a:prstGeom prst="rect">
            <a:avLst/>
          </a:prstGeom>
          <a:noFill/>
          <a:ln cap="flat" cmpd="sng" w="28575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64D79"/>
              </a:solidFill>
            </a:endParaRPr>
          </a:p>
        </p:txBody>
      </p:sp>
      <p:sp>
        <p:nvSpPr>
          <p:cNvPr id="118" name="Google Shape;118;p29"/>
          <p:cNvSpPr txBox="1"/>
          <p:nvPr/>
        </p:nvSpPr>
        <p:spPr>
          <a:xfrm>
            <a:off x="438075" y="62950"/>
            <a:ext cx="4063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A64D79"/>
                </a:solidFill>
              </a:rPr>
              <a:t>Project Id card</a:t>
            </a:r>
            <a:endParaRPr b="1" sz="1600">
              <a:solidFill>
                <a:srgbClr val="A64D79"/>
              </a:solidFill>
            </a:endParaRPr>
          </a:p>
        </p:txBody>
      </p:sp>
      <p:sp>
        <p:nvSpPr>
          <p:cNvPr id="119" name="Google Shape;119;p29"/>
          <p:cNvSpPr txBox="1"/>
          <p:nvPr/>
        </p:nvSpPr>
        <p:spPr>
          <a:xfrm>
            <a:off x="4490200" y="263575"/>
            <a:ext cx="40632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Date : 	   _________________________________</a:t>
            </a:r>
            <a:endParaRPr sz="1200"/>
          </a:p>
        </p:txBody>
      </p:sp>
      <p:sp>
        <p:nvSpPr>
          <p:cNvPr id="120" name="Google Shape;120;p29"/>
          <p:cNvSpPr txBox="1"/>
          <p:nvPr/>
        </p:nvSpPr>
        <p:spPr>
          <a:xfrm>
            <a:off x="940950" y="1192650"/>
            <a:ext cx="7325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Company Name:</a:t>
            </a:r>
            <a:r>
              <a:rPr lang="fr" sz="1100"/>
              <a:t> 	__________________________________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Number or name of your group: </a:t>
            </a:r>
            <a:r>
              <a:rPr lang="fr" sz="1100">
                <a:solidFill>
                  <a:schemeClr val="dk1"/>
                </a:solidFill>
              </a:rPr>
              <a:t> 	__________________________________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Team members:</a:t>
            </a:r>
            <a:endParaRPr b="1" sz="11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	__________________________________________________</a:t>
            </a:r>
            <a:endParaRPr sz="11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1"/>
                </a:solidFill>
              </a:rPr>
              <a:t>__________________________________________________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1"/>
                </a:solidFill>
              </a:rPr>
              <a:t>__________________________________________________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1"/>
                </a:solidFill>
              </a:rPr>
              <a:t>__________________________________________________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1"/>
                </a:solidFill>
              </a:rPr>
              <a:t>__________________________________________________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1"/>
                </a:solidFill>
              </a:rPr>
              <a:t>__________________________________________________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7"/>
          <p:cNvSpPr/>
          <p:nvPr/>
        </p:nvSpPr>
        <p:spPr>
          <a:xfrm>
            <a:off x="473850" y="859650"/>
            <a:ext cx="8196300" cy="56193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</a:t>
            </a:r>
            <a:endParaRPr/>
          </a:p>
        </p:txBody>
      </p:sp>
      <p:sp>
        <p:nvSpPr>
          <p:cNvPr id="450" name="Google Shape;450;p47"/>
          <p:cNvSpPr txBox="1"/>
          <p:nvPr/>
        </p:nvSpPr>
        <p:spPr>
          <a:xfrm>
            <a:off x="438075" y="0"/>
            <a:ext cx="42630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FF9900"/>
                </a:solidFill>
              </a:rPr>
              <a:t>Canevas #10.3 - qualitative synthesis</a:t>
            </a:r>
            <a:endParaRPr b="1" sz="1600">
              <a:solidFill>
                <a:srgbClr val="FF9900"/>
              </a:solidFill>
            </a:endParaRPr>
          </a:p>
        </p:txBody>
      </p:sp>
      <p:sp>
        <p:nvSpPr>
          <p:cNvPr id="451" name="Google Shape;451;p47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452" name="Google Shape;452;p47"/>
          <p:cNvSpPr txBox="1"/>
          <p:nvPr/>
        </p:nvSpPr>
        <p:spPr>
          <a:xfrm>
            <a:off x="4490200" y="263575"/>
            <a:ext cx="40632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Group name</a:t>
            </a:r>
            <a:r>
              <a:rPr lang="fr" sz="1200"/>
              <a:t>:   _______________________________</a:t>
            </a:r>
            <a:endParaRPr sz="1200"/>
          </a:p>
        </p:txBody>
      </p:sp>
      <p:grpSp>
        <p:nvGrpSpPr>
          <p:cNvPr id="453" name="Google Shape;453;p47"/>
          <p:cNvGrpSpPr/>
          <p:nvPr/>
        </p:nvGrpSpPr>
        <p:grpSpPr>
          <a:xfrm>
            <a:off x="606200" y="1070650"/>
            <a:ext cx="5215025" cy="1254600"/>
            <a:chOff x="530000" y="765850"/>
            <a:chExt cx="5215025" cy="1254600"/>
          </a:xfrm>
        </p:grpSpPr>
        <p:sp>
          <p:nvSpPr>
            <p:cNvPr id="454" name="Google Shape;454;p47"/>
            <p:cNvSpPr/>
            <p:nvPr/>
          </p:nvSpPr>
          <p:spPr>
            <a:xfrm>
              <a:off x="530000" y="765850"/>
              <a:ext cx="1685700" cy="12546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500">
                  <a:solidFill>
                    <a:srgbClr val="674EA7"/>
                  </a:solidFill>
                </a:rPr>
                <a:t>Feasibility</a:t>
              </a:r>
              <a:endParaRPr sz="1100">
                <a:solidFill>
                  <a:srgbClr val="674EA7"/>
                </a:solidFill>
              </a:endParaRPr>
            </a:p>
          </p:txBody>
        </p:sp>
        <p:sp>
          <p:nvSpPr>
            <p:cNvPr id="455" name="Google Shape;455;p47"/>
            <p:cNvSpPr/>
            <p:nvPr/>
          </p:nvSpPr>
          <p:spPr>
            <a:xfrm>
              <a:off x="1905925" y="1250950"/>
              <a:ext cx="3839100" cy="769500"/>
            </a:xfrm>
            <a:prstGeom prst="parallelogram">
              <a:avLst>
                <a:gd fmla="val 4092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>
                  <a:solidFill>
                    <a:srgbClr val="8E7CC3"/>
                  </a:solidFill>
                </a:rPr>
                <a:t>Is the solution clearly defined and achievable?</a:t>
              </a:r>
              <a:endParaRPr>
                <a:solidFill>
                  <a:srgbClr val="8E7CC3"/>
                </a:solidFill>
              </a:endParaRPr>
            </a:p>
          </p:txBody>
        </p:sp>
      </p:grpSp>
      <p:grpSp>
        <p:nvGrpSpPr>
          <p:cNvPr id="456" name="Google Shape;456;p47"/>
          <p:cNvGrpSpPr/>
          <p:nvPr/>
        </p:nvGrpSpPr>
        <p:grpSpPr>
          <a:xfrm>
            <a:off x="3289350" y="2109925"/>
            <a:ext cx="5214525" cy="1254600"/>
            <a:chOff x="3289350" y="1747400"/>
            <a:chExt cx="5214525" cy="1254600"/>
          </a:xfrm>
        </p:grpSpPr>
        <p:sp>
          <p:nvSpPr>
            <p:cNvPr id="457" name="Google Shape;457;p47"/>
            <p:cNvSpPr/>
            <p:nvPr/>
          </p:nvSpPr>
          <p:spPr>
            <a:xfrm>
              <a:off x="6818175" y="1747400"/>
              <a:ext cx="1685700" cy="12546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300">
                  <a:solidFill>
                    <a:srgbClr val="CC0000"/>
                  </a:solidFill>
                </a:rPr>
                <a:t>Desirability</a:t>
              </a:r>
              <a:endParaRPr sz="900">
                <a:solidFill>
                  <a:srgbClr val="CC0000"/>
                </a:solidFill>
              </a:endParaRPr>
            </a:p>
          </p:txBody>
        </p:sp>
        <p:sp>
          <p:nvSpPr>
            <p:cNvPr id="458" name="Google Shape;458;p47"/>
            <p:cNvSpPr/>
            <p:nvPr/>
          </p:nvSpPr>
          <p:spPr>
            <a:xfrm flipH="1">
              <a:off x="3289350" y="2213450"/>
              <a:ext cx="3865200" cy="788400"/>
            </a:xfrm>
            <a:prstGeom prst="parallelogram">
              <a:avLst>
                <a:gd fmla="val 4092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>
                  <a:solidFill>
                    <a:srgbClr val="CC0000"/>
                  </a:solidFill>
                </a:rPr>
                <a:t>Is the user properly identified? Its needs are clearly defined? Is the solution a convincing answer to these needs?</a:t>
              </a:r>
              <a:endParaRPr sz="1000">
                <a:solidFill>
                  <a:srgbClr val="CC0000"/>
                </a:solidFill>
              </a:endParaRPr>
            </a:p>
          </p:txBody>
        </p:sp>
      </p:grpSp>
      <p:grpSp>
        <p:nvGrpSpPr>
          <p:cNvPr id="459" name="Google Shape;459;p47"/>
          <p:cNvGrpSpPr/>
          <p:nvPr/>
        </p:nvGrpSpPr>
        <p:grpSpPr>
          <a:xfrm>
            <a:off x="638350" y="3358825"/>
            <a:ext cx="5215025" cy="1254600"/>
            <a:chOff x="644300" y="2693400"/>
            <a:chExt cx="5215025" cy="1254600"/>
          </a:xfrm>
        </p:grpSpPr>
        <p:sp>
          <p:nvSpPr>
            <p:cNvPr id="460" name="Google Shape;460;p47"/>
            <p:cNvSpPr/>
            <p:nvPr/>
          </p:nvSpPr>
          <p:spPr>
            <a:xfrm>
              <a:off x="644300" y="2693400"/>
              <a:ext cx="1685700" cy="12546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500">
                  <a:solidFill>
                    <a:srgbClr val="6AA84F"/>
                  </a:solidFill>
                </a:rPr>
                <a:t>Viability</a:t>
              </a:r>
              <a:endParaRPr sz="1100">
                <a:solidFill>
                  <a:srgbClr val="6AA84F"/>
                </a:solidFill>
              </a:endParaRPr>
            </a:p>
          </p:txBody>
        </p:sp>
        <p:sp>
          <p:nvSpPr>
            <p:cNvPr id="461" name="Google Shape;461;p47"/>
            <p:cNvSpPr/>
            <p:nvPr/>
          </p:nvSpPr>
          <p:spPr>
            <a:xfrm>
              <a:off x="2020225" y="3178500"/>
              <a:ext cx="3839100" cy="769500"/>
            </a:xfrm>
            <a:prstGeom prst="parallelogram">
              <a:avLst>
                <a:gd fmla="val 4092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200">
                  <a:solidFill>
                    <a:srgbClr val="6AA84F"/>
                  </a:solidFill>
                </a:rPr>
                <a:t>Have the company's strategic objectives been clearly stated? Does the project contribute to achieving them?</a:t>
              </a:r>
              <a:endParaRPr sz="1200">
                <a:solidFill>
                  <a:srgbClr val="6AA84F"/>
                </a:solidFill>
              </a:endParaRPr>
            </a:p>
          </p:txBody>
        </p:sp>
      </p:grpSp>
      <p:grpSp>
        <p:nvGrpSpPr>
          <p:cNvPr id="462" name="Google Shape;462;p47"/>
          <p:cNvGrpSpPr/>
          <p:nvPr/>
        </p:nvGrpSpPr>
        <p:grpSpPr>
          <a:xfrm>
            <a:off x="1886050" y="4513225"/>
            <a:ext cx="6531225" cy="1254600"/>
            <a:chOff x="2000350" y="3643275"/>
            <a:chExt cx="6531225" cy="1254600"/>
          </a:xfrm>
        </p:grpSpPr>
        <p:sp>
          <p:nvSpPr>
            <p:cNvPr id="463" name="Google Shape;463;p47"/>
            <p:cNvSpPr/>
            <p:nvPr/>
          </p:nvSpPr>
          <p:spPr>
            <a:xfrm>
              <a:off x="6678475" y="3643275"/>
              <a:ext cx="1853100" cy="12546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900">
                  <a:solidFill>
                    <a:srgbClr val="FF009E"/>
                  </a:solidFill>
                </a:rPr>
                <a:t>Communication</a:t>
              </a:r>
              <a:endParaRPr b="1" sz="500">
                <a:solidFill>
                  <a:srgbClr val="FF009E"/>
                </a:solidFill>
              </a:endParaRPr>
            </a:p>
          </p:txBody>
        </p:sp>
        <p:sp>
          <p:nvSpPr>
            <p:cNvPr id="464" name="Google Shape;464;p47"/>
            <p:cNvSpPr/>
            <p:nvPr/>
          </p:nvSpPr>
          <p:spPr>
            <a:xfrm flipH="1">
              <a:off x="2000350" y="4109325"/>
              <a:ext cx="5014500" cy="788400"/>
            </a:xfrm>
            <a:prstGeom prst="parallelogram">
              <a:avLst>
                <a:gd fmla="val 4092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>
                  <a:solidFill>
                    <a:srgbClr val="FF009E"/>
                  </a:solidFill>
                </a:rPr>
                <a:t>Did all members of the group participate? Was the presentation (materials and oral performance) professional and of high quality? Has the team won the audience's support?</a:t>
              </a:r>
              <a:endParaRPr sz="1000">
                <a:solidFill>
                  <a:srgbClr val="FF009E"/>
                </a:solidFill>
              </a:endParaRPr>
            </a:p>
          </p:txBody>
        </p:sp>
      </p:grpSp>
      <p:sp>
        <p:nvSpPr>
          <p:cNvPr id="465" name="Google Shape;465;p47"/>
          <p:cNvSpPr/>
          <p:nvPr/>
        </p:nvSpPr>
        <p:spPr>
          <a:xfrm>
            <a:off x="6057900" y="1631950"/>
            <a:ext cx="1244700" cy="597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74EA7"/>
                </a:solidFill>
              </a:rPr>
              <a:t>/ 5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466" name="Google Shape;466;p47"/>
          <p:cNvSpPr/>
          <p:nvPr/>
        </p:nvSpPr>
        <p:spPr>
          <a:xfrm>
            <a:off x="6594150" y="5951821"/>
            <a:ext cx="1823100" cy="384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accent1"/>
                </a:solidFill>
              </a:rPr>
              <a:t>total:        / 20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467" name="Google Shape;467;p47"/>
          <p:cNvSpPr/>
          <p:nvPr/>
        </p:nvSpPr>
        <p:spPr>
          <a:xfrm>
            <a:off x="1784350" y="2647950"/>
            <a:ext cx="1244700" cy="597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CC0000"/>
                </a:solidFill>
              </a:rPr>
              <a:t>/ 5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468" name="Google Shape;468;p47"/>
          <p:cNvSpPr/>
          <p:nvPr/>
        </p:nvSpPr>
        <p:spPr>
          <a:xfrm>
            <a:off x="5981700" y="3949700"/>
            <a:ext cx="1244700" cy="597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38761D"/>
                </a:solidFill>
              </a:rPr>
              <a:t>/ 5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469" name="Google Shape;469;p47"/>
          <p:cNvSpPr/>
          <p:nvPr/>
        </p:nvSpPr>
        <p:spPr>
          <a:xfrm>
            <a:off x="571500" y="5080000"/>
            <a:ext cx="1244700" cy="597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FF"/>
                </a:solidFill>
              </a:rPr>
              <a:t>/ 5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470" name="Google Shape;470;p47"/>
          <p:cNvSpPr txBox="1"/>
          <p:nvPr/>
        </p:nvSpPr>
        <p:spPr>
          <a:xfrm>
            <a:off x="5568950" y="6005213"/>
            <a:ext cx="8256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2"/>
                </a:solidFill>
              </a:rPr>
              <a:t>5: outstanding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471" name="Google Shape;471;p47"/>
          <p:cNvSpPr txBox="1"/>
          <p:nvPr/>
        </p:nvSpPr>
        <p:spPr>
          <a:xfrm>
            <a:off x="638350" y="6007763"/>
            <a:ext cx="9081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800">
                <a:solidFill>
                  <a:schemeClr val="dk2"/>
                </a:solidFill>
              </a:rPr>
              <a:t>0: absent	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472" name="Google Shape;472;p47"/>
          <p:cNvSpPr txBox="1"/>
          <p:nvPr/>
        </p:nvSpPr>
        <p:spPr>
          <a:xfrm>
            <a:off x="1624470" y="6007763"/>
            <a:ext cx="9081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2"/>
                </a:solidFill>
              </a:rPr>
              <a:t>1: insufficient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473" name="Google Shape;473;p47"/>
          <p:cNvSpPr txBox="1"/>
          <p:nvPr/>
        </p:nvSpPr>
        <p:spPr>
          <a:xfrm>
            <a:off x="2610590" y="6007763"/>
            <a:ext cx="9081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2"/>
                </a:solidFill>
              </a:rPr>
              <a:t>2: fragile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474" name="Google Shape;474;p47"/>
          <p:cNvSpPr txBox="1"/>
          <p:nvPr/>
        </p:nvSpPr>
        <p:spPr>
          <a:xfrm>
            <a:off x="3596710" y="6007763"/>
            <a:ext cx="9081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2"/>
                </a:solidFill>
              </a:rPr>
              <a:t>3: ok / good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475" name="Google Shape;475;p47"/>
          <p:cNvSpPr txBox="1"/>
          <p:nvPr/>
        </p:nvSpPr>
        <p:spPr>
          <a:xfrm>
            <a:off x="4582830" y="6007763"/>
            <a:ext cx="9081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2"/>
                </a:solidFill>
              </a:rPr>
              <a:t>4: strong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0"/>
          <p:cNvSpPr/>
          <p:nvPr/>
        </p:nvSpPr>
        <p:spPr>
          <a:xfrm>
            <a:off x="505500" y="815988"/>
            <a:ext cx="8196300" cy="5624700"/>
          </a:xfrm>
          <a:prstGeom prst="rect">
            <a:avLst/>
          </a:prstGeom>
          <a:noFill/>
          <a:ln cap="flat" cmpd="sng" w="28575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64D79"/>
              </a:solidFill>
            </a:endParaRPr>
          </a:p>
        </p:txBody>
      </p:sp>
      <p:sp>
        <p:nvSpPr>
          <p:cNvPr id="126" name="Google Shape;126;p30"/>
          <p:cNvSpPr txBox="1"/>
          <p:nvPr/>
        </p:nvSpPr>
        <p:spPr>
          <a:xfrm>
            <a:off x="438075" y="62950"/>
            <a:ext cx="40632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A64D79"/>
                </a:solidFill>
              </a:rPr>
              <a:t>What business function does your team represent?</a:t>
            </a:r>
            <a:endParaRPr b="1" sz="1600">
              <a:solidFill>
                <a:srgbClr val="A64D79"/>
              </a:solidFill>
            </a:endParaRPr>
          </a:p>
        </p:txBody>
      </p:sp>
      <p:sp>
        <p:nvSpPr>
          <p:cNvPr id="127" name="Google Shape;127;p30"/>
          <p:cNvSpPr txBox="1"/>
          <p:nvPr/>
        </p:nvSpPr>
        <p:spPr>
          <a:xfrm>
            <a:off x="4490200" y="263575"/>
            <a:ext cx="40632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Nom de groupe:   _______________________________</a:t>
            </a:r>
            <a:endParaRPr sz="1200"/>
          </a:p>
        </p:txBody>
      </p:sp>
      <p:sp>
        <p:nvSpPr>
          <p:cNvPr id="128" name="Google Shape;128;p30"/>
          <p:cNvSpPr/>
          <p:nvPr/>
        </p:nvSpPr>
        <p:spPr>
          <a:xfrm>
            <a:off x="854475" y="1089400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Design office</a:t>
            </a:r>
            <a:r>
              <a:rPr lang="fr"/>
              <a:t> / innovation</a:t>
            </a:r>
            <a:endParaRPr/>
          </a:p>
        </p:txBody>
      </p:sp>
      <p:sp>
        <p:nvSpPr>
          <p:cNvPr id="129" name="Google Shape;129;p30"/>
          <p:cNvSpPr/>
          <p:nvPr/>
        </p:nvSpPr>
        <p:spPr>
          <a:xfrm>
            <a:off x="3460743" y="1089400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Marketing</a:t>
            </a:r>
            <a:endParaRPr/>
          </a:p>
        </p:txBody>
      </p:sp>
      <p:sp>
        <p:nvSpPr>
          <p:cNvPr id="130" name="Google Shape;130;p30"/>
          <p:cNvSpPr/>
          <p:nvPr/>
        </p:nvSpPr>
        <p:spPr>
          <a:xfrm>
            <a:off x="3460743" y="2452575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Sales</a:t>
            </a:r>
            <a:endParaRPr/>
          </a:p>
        </p:txBody>
      </p:sp>
      <p:sp>
        <p:nvSpPr>
          <p:cNvPr id="131" name="Google Shape;131;p30"/>
          <p:cNvSpPr/>
          <p:nvPr/>
        </p:nvSpPr>
        <p:spPr>
          <a:xfrm>
            <a:off x="854475" y="2452575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Production</a:t>
            </a:r>
            <a:endParaRPr/>
          </a:p>
        </p:txBody>
      </p:sp>
      <p:sp>
        <p:nvSpPr>
          <p:cNvPr id="132" name="Google Shape;132;p30"/>
          <p:cNvSpPr/>
          <p:nvPr/>
        </p:nvSpPr>
        <p:spPr>
          <a:xfrm>
            <a:off x="854475" y="3815750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Finance</a:t>
            </a:r>
            <a:endParaRPr/>
          </a:p>
        </p:txBody>
      </p:sp>
      <p:sp>
        <p:nvSpPr>
          <p:cNvPr id="133" name="Google Shape;133;p30"/>
          <p:cNvSpPr/>
          <p:nvPr/>
        </p:nvSpPr>
        <p:spPr>
          <a:xfrm>
            <a:off x="3460743" y="3815750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HR</a:t>
            </a:r>
            <a:endParaRPr/>
          </a:p>
        </p:txBody>
      </p:sp>
      <p:sp>
        <p:nvSpPr>
          <p:cNvPr id="134" name="Google Shape;134;p30"/>
          <p:cNvSpPr/>
          <p:nvPr/>
        </p:nvSpPr>
        <p:spPr>
          <a:xfrm>
            <a:off x="854475" y="5130125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Board of directors</a:t>
            </a:r>
            <a:endParaRPr/>
          </a:p>
        </p:txBody>
      </p:sp>
      <p:sp>
        <p:nvSpPr>
          <p:cNvPr id="135" name="Google Shape;135;p30"/>
          <p:cNvSpPr/>
          <p:nvPr/>
        </p:nvSpPr>
        <p:spPr>
          <a:xfrm>
            <a:off x="3460743" y="5130125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Legal</a:t>
            </a:r>
            <a:endParaRPr/>
          </a:p>
        </p:txBody>
      </p:sp>
      <p:sp>
        <p:nvSpPr>
          <p:cNvPr id="136" name="Google Shape;136;p30"/>
          <p:cNvSpPr/>
          <p:nvPr/>
        </p:nvSpPr>
        <p:spPr>
          <a:xfrm>
            <a:off x="6067010" y="1089400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Facility management</a:t>
            </a:r>
            <a:endParaRPr/>
          </a:p>
        </p:txBody>
      </p:sp>
      <p:sp>
        <p:nvSpPr>
          <p:cNvPr id="137" name="Google Shape;137;p30"/>
          <p:cNvSpPr/>
          <p:nvPr/>
        </p:nvSpPr>
        <p:spPr>
          <a:xfrm>
            <a:off x="6067010" y="2452575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Digital services</a:t>
            </a:r>
            <a:endParaRPr/>
          </a:p>
        </p:txBody>
      </p:sp>
      <p:sp>
        <p:nvSpPr>
          <p:cNvPr id="138" name="Google Shape;138;p30"/>
          <p:cNvSpPr/>
          <p:nvPr/>
        </p:nvSpPr>
        <p:spPr>
          <a:xfrm>
            <a:off x="6067010" y="3815750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IT department</a:t>
            </a:r>
            <a:endParaRPr/>
          </a:p>
        </p:txBody>
      </p:sp>
      <p:sp>
        <p:nvSpPr>
          <p:cNvPr id="139" name="Google Shape;139;p30"/>
          <p:cNvSpPr/>
          <p:nvPr/>
        </p:nvSpPr>
        <p:spPr>
          <a:xfrm>
            <a:off x="6067010" y="5130125"/>
            <a:ext cx="2241900" cy="101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Customer management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1"/>
          <p:cNvSpPr/>
          <p:nvPr/>
        </p:nvSpPr>
        <p:spPr>
          <a:xfrm>
            <a:off x="505500" y="815988"/>
            <a:ext cx="8196300" cy="5624700"/>
          </a:xfrm>
          <a:prstGeom prst="rect">
            <a:avLst/>
          </a:prstGeom>
          <a:noFill/>
          <a:ln cap="flat" cmpd="sng" w="28575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64D79"/>
              </a:solidFill>
            </a:endParaRPr>
          </a:p>
        </p:txBody>
      </p:sp>
      <p:sp>
        <p:nvSpPr>
          <p:cNvPr id="145" name="Google Shape;145;p31"/>
          <p:cNvSpPr txBox="1"/>
          <p:nvPr/>
        </p:nvSpPr>
        <p:spPr>
          <a:xfrm>
            <a:off x="438075" y="62950"/>
            <a:ext cx="4063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A64D79"/>
                </a:solidFill>
              </a:rPr>
              <a:t>The value of the DDBM method</a:t>
            </a:r>
            <a:endParaRPr b="1" sz="1600">
              <a:solidFill>
                <a:srgbClr val="A64D79"/>
              </a:solidFill>
            </a:endParaRPr>
          </a:p>
        </p:txBody>
      </p:sp>
      <p:sp>
        <p:nvSpPr>
          <p:cNvPr id="146" name="Google Shape;146;p31"/>
          <p:cNvSpPr txBox="1"/>
          <p:nvPr/>
        </p:nvSpPr>
        <p:spPr>
          <a:xfrm>
            <a:off x="1317525" y="1089150"/>
            <a:ext cx="67725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Today, the strategic challenges of companies are very often linked to digital transformation.</a:t>
            </a:r>
            <a:r>
              <a:rPr lang="fr"/>
              <a:t> </a:t>
            </a:r>
            <a:r>
              <a:rPr b="1" lang="fr"/>
              <a:t>Examples</a:t>
            </a:r>
            <a:r>
              <a:rPr lang="fr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sz="1100"/>
              <a:t>Overcome high logistics costs by better tracing/organizing supplies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sz="1100"/>
              <a:t>Produce better quality, at lower cost, and with less waste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sz="1100"/>
              <a:t>Develop innovative, practical, "smart" and useful products thanks to data analysis and AI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sz="1100"/>
              <a:t>Changing your business model: from a sales model to a platform subscription model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sz="1100"/>
              <a:t>Improve compliance and communication with better traceability/governance of information and product flows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sz="1100"/>
              <a:t>Renew interfaces and distribution channels so that your products and services are accessible to your users as easily and widely as possible, on all channels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sz="1100"/>
              <a:t>Better control of budgets and of the efficiency of your support activities (marketing, finance, HR, etc.) thanks to automation better reporting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sz="1100"/>
              <a:t>Improve your customer prospecting and conversions to grow your business</a:t>
            </a:r>
            <a:endParaRPr sz="1100"/>
          </a:p>
        </p:txBody>
      </p:sp>
      <p:sp>
        <p:nvSpPr>
          <p:cNvPr id="147" name="Google Shape;147;p31"/>
          <p:cNvSpPr txBox="1"/>
          <p:nvPr/>
        </p:nvSpPr>
        <p:spPr>
          <a:xfrm>
            <a:off x="1021050" y="5596800"/>
            <a:ext cx="71652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/>
              <a:t>The DDBM method deployed in the following slides is an action guide to identify these challenges and respond to them by putting data and AI into action.</a:t>
            </a:r>
            <a:endParaRPr i="1"/>
          </a:p>
        </p:txBody>
      </p:sp>
      <p:sp>
        <p:nvSpPr>
          <p:cNvPr id="148" name="Google Shape;148;p31"/>
          <p:cNvSpPr txBox="1"/>
          <p:nvPr/>
        </p:nvSpPr>
        <p:spPr>
          <a:xfrm>
            <a:off x="4490200" y="263575"/>
            <a:ext cx="40632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Group name</a:t>
            </a:r>
            <a:r>
              <a:rPr lang="fr" sz="1200"/>
              <a:t>:   _______________________________</a:t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/>
          <p:nvPr/>
        </p:nvSpPr>
        <p:spPr>
          <a:xfrm>
            <a:off x="505500" y="815988"/>
            <a:ext cx="8196300" cy="5624700"/>
          </a:xfrm>
          <a:prstGeom prst="rect">
            <a:avLst/>
          </a:prstGeom>
          <a:noFill/>
          <a:ln cap="flat" cmpd="sng" w="28575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64D79"/>
              </a:solidFill>
            </a:endParaRPr>
          </a:p>
        </p:txBody>
      </p:sp>
      <p:sp>
        <p:nvSpPr>
          <p:cNvPr id="154" name="Google Shape;154;p32"/>
          <p:cNvSpPr txBox="1"/>
          <p:nvPr/>
        </p:nvSpPr>
        <p:spPr>
          <a:xfrm>
            <a:off x="438075" y="62950"/>
            <a:ext cx="4063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A64D79"/>
                </a:solidFill>
              </a:rPr>
              <a:t>First, key step</a:t>
            </a:r>
            <a:endParaRPr b="1" sz="1600">
              <a:solidFill>
                <a:srgbClr val="A64D79"/>
              </a:solidFill>
            </a:endParaRPr>
          </a:p>
        </p:txBody>
      </p:sp>
      <p:sp>
        <p:nvSpPr>
          <p:cNvPr id="155" name="Google Shape;155;p32"/>
          <p:cNvSpPr txBox="1"/>
          <p:nvPr/>
        </p:nvSpPr>
        <p:spPr>
          <a:xfrm>
            <a:off x="1350250" y="1501238"/>
            <a:ext cx="67725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We'll start by naming the company's strategic goals.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 company typically has many hot issues.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But doing strategy is... knowing how to </a:t>
            </a:r>
            <a:r>
              <a:rPr b="1" lang="fr"/>
              <a:t>choose</a:t>
            </a:r>
            <a:r>
              <a:rPr lang="fr"/>
              <a:t> </a:t>
            </a:r>
            <a:r>
              <a:rPr b="1" lang="fr"/>
              <a:t>the </a:t>
            </a:r>
            <a:r>
              <a:rPr lang="fr"/>
              <a:t>key priority. In the next slide, identify </a:t>
            </a:r>
            <a:r>
              <a:rPr b="1" lang="fr" u="sng"/>
              <a:t>the</a:t>
            </a:r>
            <a:r>
              <a:rPr lang="fr"/>
              <a:t> critical issue for the company over the next 3 to 5 years.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648" y="3876248"/>
            <a:ext cx="1129000" cy="1712375"/>
          </a:xfrm>
          <a:prstGeom prst="rect">
            <a:avLst/>
          </a:prstGeom>
          <a:noFill/>
          <a:ln cap="flat" cmpd="sng" w="28575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7" name="Google Shape;157;p32"/>
          <p:cNvSpPr txBox="1"/>
          <p:nvPr/>
        </p:nvSpPr>
        <p:spPr>
          <a:xfrm>
            <a:off x="4968950" y="5710500"/>
            <a:ext cx="2710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000"/>
              <a:t>If you were to read only one strategy book</a:t>
            </a:r>
            <a:endParaRPr i="1" sz="1000"/>
          </a:p>
        </p:txBody>
      </p:sp>
      <p:sp>
        <p:nvSpPr>
          <p:cNvPr id="158" name="Google Shape;158;p32"/>
          <p:cNvSpPr txBox="1"/>
          <p:nvPr/>
        </p:nvSpPr>
        <p:spPr>
          <a:xfrm>
            <a:off x="4642600" y="415975"/>
            <a:ext cx="40632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Group name</a:t>
            </a:r>
            <a:r>
              <a:rPr lang="fr" sz="1200"/>
              <a:t>:   _______________________________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3"/>
          <p:cNvSpPr/>
          <p:nvPr/>
        </p:nvSpPr>
        <p:spPr>
          <a:xfrm>
            <a:off x="505500" y="676275"/>
            <a:ext cx="8196300" cy="5764500"/>
          </a:xfrm>
          <a:prstGeom prst="rect">
            <a:avLst/>
          </a:prstGeom>
          <a:noFill/>
          <a:ln cap="flat" cmpd="sng" w="28575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3"/>
          <p:cNvSpPr txBox="1"/>
          <p:nvPr/>
        </p:nvSpPr>
        <p:spPr>
          <a:xfrm>
            <a:off x="438075" y="62950"/>
            <a:ext cx="4063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A64D79"/>
                </a:solidFill>
              </a:rPr>
              <a:t>Canvas #01</a:t>
            </a:r>
            <a:br>
              <a:rPr b="1" lang="fr" sz="1600"/>
            </a:br>
            <a:r>
              <a:rPr b="1" lang="fr" sz="1600">
                <a:solidFill>
                  <a:srgbClr val="A64D79"/>
                </a:solidFill>
              </a:rPr>
              <a:t>Strategic objectives</a:t>
            </a:r>
            <a:r>
              <a:rPr b="1" lang="fr" sz="1600"/>
              <a:t> </a:t>
            </a:r>
            <a:endParaRPr b="1" sz="1600"/>
          </a:p>
        </p:txBody>
      </p:sp>
      <p:sp>
        <p:nvSpPr>
          <p:cNvPr id="165" name="Google Shape;165;p33"/>
          <p:cNvSpPr/>
          <p:nvPr/>
        </p:nvSpPr>
        <p:spPr>
          <a:xfrm>
            <a:off x="981300" y="1030175"/>
            <a:ext cx="4737000" cy="2851500"/>
          </a:xfrm>
          <a:prstGeom prst="wedgeRoundRectCallout">
            <a:avLst>
              <a:gd fmla="val -37261" name="adj1"/>
              <a:gd fmla="val 61512" name="adj2"/>
              <a:gd fmla="val 0" name="adj3"/>
            </a:avLst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“In 5 years time, </a:t>
            </a:r>
            <a:r>
              <a:rPr b="1" lang="fr" sz="1000"/>
              <a:t>we must be the leader of</a:t>
            </a:r>
            <a:r>
              <a:rPr lang="fr" sz="1000"/>
              <a:t> </a:t>
            </a:r>
            <a:r>
              <a:rPr lang="fr" sz="1000">
                <a:solidFill>
                  <a:schemeClr val="dk1"/>
                </a:solidFill>
              </a:rPr>
              <a:t>……</a:t>
            </a:r>
            <a:r>
              <a:rPr lang="fr" sz="1200">
                <a:solidFill>
                  <a:schemeClr val="dk1"/>
                </a:solidFill>
              </a:rPr>
              <a:t>…………..</a:t>
            </a:r>
            <a:r>
              <a:rPr lang="fr" sz="1000">
                <a:solidFill>
                  <a:schemeClr val="dk1"/>
                </a:solidFill>
              </a:rPr>
              <a:t>………………….</a:t>
            </a:r>
            <a:endParaRPr b="1" i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“</a:t>
            </a:r>
            <a:r>
              <a:rPr b="1" lang="fr" sz="1000"/>
              <a:t>By providing</a:t>
            </a:r>
            <a:r>
              <a:rPr lang="fr" sz="1000"/>
              <a:t> ……</a:t>
            </a:r>
            <a:r>
              <a:rPr lang="fr" sz="1200"/>
              <a:t>……………………….…..</a:t>
            </a:r>
            <a:r>
              <a:rPr lang="fr" sz="1000"/>
              <a:t>…. </a:t>
            </a:r>
            <a:r>
              <a:rPr b="1" lang="fr" sz="1000"/>
              <a:t>to </a:t>
            </a:r>
            <a:r>
              <a:rPr lang="fr" sz="1000">
                <a:solidFill>
                  <a:schemeClr val="dk1"/>
                </a:solidFill>
              </a:rPr>
              <a:t>……</a:t>
            </a:r>
            <a:r>
              <a:rPr lang="fr" sz="1200">
                <a:solidFill>
                  <a:schemeClr val="dk1"/>
                </a:solidFill>
              </a:rPr>
              <a:t>…………..</a:t>
            </a:r>
            <a:r>
              <a:rPr lang="fr" sz="1000">
                <a:solidFill>
                  <a:schemeClr val="dk1"/>
                </a:solidFill>
              </a:rPr>
              <a:t>………...</a:t>
            </a:r>
            <a:endParaRPr b="1" i="1" sz="1200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Which translates into these 3 strategic objectives: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#1 </a:t>
            </a:r>
            <a:r>
              <a:rPr lang="fr" sz="1000">
                <a:solidFill>
                  <a:schemeClr val="dk1"/>
                </a:solidFill>
              </a:rPr>
              <a:t>……</a:t>
            </a:r>
            <a:r>
              <a:rPr lang="fr" sz="1200">
                <a:solidFill>
                  <a:schemeClr val="dk1"/>
                </a:solidFill>
              </a:rPr>
              <a:t>……………………….…..</a:t>
            </a:r>
            <a:r>
              <a:rPr lang="fr" sz="1000">
                <a:solidFill>
                  <a:schemeClr val="dk1"/>
                </a:solidFill>
              </a:rPr>
              <a:t>………</a:t>
            </a:r>
            <a:r>
              <a:rPr lang="fr" sz="1200">
                <a:solidFill>
                  <a:schemeClr val="dk1"/>
                </a:solidFill>
              </a:rPr>
              <a:t>……………………….…..</a:t>
            </a:r>
            <a:r>
              <a:rPr lang="fr" sz="1000">
                <a:solidFill>
                  <a:schemeClr val="dk1"/>
                </a:solidFill>
              </a:rPr>
              <a:t>…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#2 </a:t>
            </a:r>
            <a:r>
              <a:rPr lang="fr" sz="1000">
                <a:solidFill>
                  <a:schemeClr val="dk1"/>
                </a:solidFill>
              </a:rPr>
              <a:t>……</a:t>
            </a:r>
            <a:r>
              <a:rPr lang="fr" sz="1200">
                <a:solidFill>
                  <a:schemeClr val="dk1"/>
                </a:solidFill>
              </a:rPr>
              <a:t>……………………….…..</a:t>
            </a:r>
            <a:r>
              <a:rPr lang="fr" sz="1000">
                <a:solidFill>
                  <a:schemeClr val="dk1"/>
                </a:solidFill>
              </a:rPr>
              <a:t>………</a:t>
            </a:r>
            <a:r>
              <a:rPr lang="fr" sz="1200">
                <a:solidFill>
                  <a:schemeClr val="dk1"/>
                </a:solidFill>
              </a:rPr>
              <a:t>……………………….…..</a:t>
            </a:r>
            <a:r>
              <a:rPr lang="fr" sz="1000">
                <a:solidFill>
                  <a:schemeClr val="dk1"/>
                </a:solidFill>
              </a:rPr>
              <a:t>…</a:t>
            </a:r>
            <a:endParaRPr b="1" i="1" sz="1200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#3 </a:t>
            </a:r>
            <a:r>
              <a:rPr lang="fr" sz="1000">
                <a:solidFill>
                  <a:schemeClr val="dk1"/>
                </a:solidFill>
              </a:rPr>
              <a:t>……</a:t>
            </a:r>
            <a:r>
              <a:rPr lang="fr" sz="1200">
                <a:solidFill>
                  <a:schemeClr val="dk1"/>
                </a:solidFill>
              </a:rPr>
              <a:t>……………………….…..</a:t>
            </a:r>
            <a:r>
              <a:rPr lang="fr" sz="1000">
                <a:solidFill>
                  <a:schemeClr val="dk1"/>
                </a:solidFill>
              </a:rPr>
              <a:t>………</a:t>
            </a:r>
            <a:r>
              <a:rPr lang="fr" sz="1200">
                <a:solidFill>
                  <a:schemeClr val="dk1"/>
                </a:solidFill>
              </a:rPr>
              <a:t>……………………….…..</a:t>
            </a:r>
            <a:r>
              <a:rPr lang="fr" sz="1000">
                <a:solidFill>
                  <a:schemeClr val="dk1"/>
                </a:solidFill>
              </a:rPr>
              <a:t>…</a:t>
            </a:r>
            <a:endParaRPr sz="1000"/>
          </a:p>
        </p:txBody>
      </p:sp>
      <p:pic>
        <p:nvPicPr>
          <p:cNvPr id="166" name="Google Shape;16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650" y="3774675"/>
            <a:ext cx="1445949" cy="144594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3"/>
          <p:cNvSpPr/>
          <p:nvPr/>
        </p:nvSpPr>
        <p:spPr>
          <a:xfrm>
            <a:off x="2341750" y="4240575"/>
            <a:ext cx="6302400" cy="2120100"/>
          </a:xfrm>
          <a:prstGeom prst="wedgeRoundRectCallout">
            <a:avLst>
              <a:gd fmla="val -57788" name="adj1"/>
              <a:gd fmla="val -35450" name="adj2"/>
              <a:gd fmla="val 0" name="adj3"/>
            </a:avLst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Or, in your own words: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……</a:t>
            </a:r>
            <a:r>
              <a:rPr lang="fr" sz="1600">
                <a:solidFill>
                  <a:schemeClr val="dk1"/>
                </a:solidFill>
              </a:rPr>
              <a:t>……………………….…..</a:t>
            </a:r>
            <a:r>
              <a:rPr lang="fr">
                <a:solidFill>
                  <a:schemeClr val="dk1"/>
                </a:solidFill>
              </a:rPr>
              <a:t>………</a:t>
            </a:r>
            <a:r>
              <a:rPr lang="fr" sz="1600">
                <a:solidFill>
                  <a:schemeClr val="dk1"/>
                </a:solidFill>
              </a:rPr>
              <a:t>……………………….…..</a:t>
            </a:r>
            <a:r>
              <a:rPr lang="fr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……</a:t>
            </a:r>
            <a:r>
              <a:rPr lang="fr" sz="1600">
                <a:solidFill>
                  <a:schemeClr val="dk1"/>
                </a:solidFill>
              </a:rPr>
              <a:t>……………………….…..</a:t>
            </a:r>
            <a:r>
              <a:rPr lang="fr">
                <a:solidFill>
                  <a:schemeClr val="dk1"/>
                </a:solidFill>
              </a:rPr>
              <a:t>………</a:t>
            </a:r>
            <a:r>
              <a:rPr lang="fr" sz="1600">
                <a:solidFill>
                  <a:schemeClr val="dk1"/>
                </a:solidFill>
              </a:rPr>
              <a:t>……………………….…..</a:t>
            </a:r>
            <a:r>
              <a:rPr lang="fr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……</a:t>
            </a:r>
            <a:r>
              <a:rPr lang="fr" sz="1600">
                <a:solidFill>
                  <a:schemeClr val="dk1"/>
                </a:solidFill>
              </a:rPr>
              <a:t>……………………….…..</a:t>
            </a:r>
            <a:r>
              <a:rPr lang="fr">
                <a:solidFill>
                  <a:schemeClr val="dk1"/>
                </a:solidFill>
              </a:rPr>
              <a:t>………</a:t>
            </a:r>
            <a:r>
              <a:rPr lang="fr" sz="1600">
                <a:solidFill>
                  <a:schemeClr val="dk1"/>
                </a:solidFill>
              </a:rPr>
              <a:t>……………………….…..</a:t>
            </a:r>
            <a:r>
              <a:rPr lang="fr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68" name="Google Shape;168;p33"/>
          <p:cNvCxnSpPr/>
          <p:nvPr/>
        </p:nvCxnSpPr>
        <p:spPr>
          <a:xfrm flipH="1">
            <a:off x="561650" y="6520688"/>
            <a:ext cx="5100" cy="278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" name="Google Shape;169;p33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170" name="Google Shape;170;p33"/>
          <p:cNvSpPr txBox="1"/>
          <p:nvPr/>
        </p:nvSpPr>
        <p:spPr>
          <a:xfrm>
            <a:off x="4833550" y="0"/>
            <a:ext cx="4781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Designed by: </a:t>
            </a:r>
            <a:r>
              <a:rPr lang="fr" sz="1000">
                <a:solidFill>
                  <a:schemeClr val="dk1"/>
                </a:solidFill>
              </a:rPr>
              <a:t>________________________________________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71" name="Google Shape;171;p33"/>
          <p:cNvSpPr txBox="1"/>
          <p:nvPr/>
        </p:nvSpPr>
        <p:spPr>
          <a:xfrm>
            <a:off x="4847825" y="263575"/>
            <a:ext cx="4239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Date: 	   __________________________________________</a:t>
            </a:r>
            <a:endParaRPr sz="1000"/>
          </a:p>
        </p:txBody>
      </p:sp>
      <p:sp>
        <p:nvSpPr>
          <p:cNvPr id="172" name="Google Shape;172;p33"/>
          <p:cNvSpPr/>
          <p:nvPr/>
        </p:nvSpPr>
        <p:spPr>
          <a:xfrm>
            <a:off x="6349350" y="1011450"/>
            <a:ext cx="2066100" cy="2537100"/>
          </a:xfrm>
          <a:prstGeom prst="foldedCorner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/>
              <a:t>What is a</a:t>
            </a:r>
            <a:br>
              <a:rPr b="1" lang="fr" sz="1000"/>
            </a:br>
            <a:r>
              <a:rPr b="1" lang="fr" sz="1000"/>
              <a:t>"Strategic objective"?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It is a weakness or threat that jeopardizes the viability of the company in the medium term. The objective is to fix it.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Or it is an advantage to be acquired, or an opportunity to be seized, that would allow the company to ensure its development. The objective is to turn this potentiality into reality.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4"/>
          <p:cNvSpPr/>
          <p:nvPr/>
        </p:nvSpPr>
        <p:spPr>
          <a:xfrm>
            <a:off x="505500" y="815988"/>
            <a:ext cx="8196300" cy="5624700"/>
          </a:xfrm>
          <a:prstGeom prst="rect">
            <a:avLst/>
          </a:prstGeom>
          <a:noFill/>
          <a:ln cap="flat" cmpd="sng" w="28575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64D79"/>
              </a:solidFill>
            </a:endParaRPr>
          </a:p>
        </p:txBody>
      </p:sp>
      <p:sp>
        <p:nvSpPr>
          <p:cNvPr id="178" name="Google Shape;178;p34"/>
          <p:cNvSpPr txBox="1"/>
          <p:nvPr/>
        </p:nvSpPr>
        <p:spPr>
          <a:xfrm>
            <a:off x="1350250" y="1272638"/>
            <a:ext cx="67725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We can now reflect on how best to address this strategic challenge.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 strategic challenge is often so "gigantic" that it cannot be solved with "one project". The response must be broken down into sub-projects. This set of sub-projects will contribute to achieving and meeting the challenge.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How do you define and identify one of these sub-projects? We propose the following method: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>
                <a:solidFill>
                  <a:srgbClr val="A64D79"/>
                </a:solidFill>
              </a:rPr>
              <a:t>Let's identify the stakeholders impacted by this strategic challenge, and the project will then be the solution that addresses their needs. </a:t>
            </a:r>
            <a:endParaRPr i="1">
              <a:solidFill>
                <a:srgbClr val="A64D7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Examples: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If our strategic challenge is to reduce logistics costs, then the stakeholder could be the team managing the logistics.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If our strategic challenge is to achieve a better quality of service, then the stakeholder can be a customer segment, or account managers, or distributors</a:t>
            </a:r>
            <a:endParaRPr/>
          </a:p>
        </p:txBody>
      </p:sp>
      <p:sp>
        <p:nvSpPr>
          <p:cNvPr id="179" name="Google Shape;179;p34"/>
          <p:cNvSpPr txBox="1"/>
          <p:nvPr/>
        </p:nvSpPr>
        <p:spPr>
          <a:xfrm>
            <a:off x="438075" y="62950"/>
            <a:ext cx="4063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A64D79"/>
                </a:solidFill>
              </a:rPr>
              <a:t>A project… for whom?</a:t>
            </a:r>
            <a:endParaRPr b="1" sz="1600">
              <a:solidFill>
                <a:srgbClr val="A64D79"/>
              </a:solidFill>
            </a:endParaRPr>
          </a:p>
        </p:txBody>
      </p:sp>
      <p:sp>
        <p:nvSpPr>
          <p:cNvPr id="180" name="Google Shape;180;p34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5"/>
          <p:cNvSpPr txBox="1"/>
          <p:nvPr/>
        </p:nvSpPr>
        <p:spPr>
          <a:xfrm>
            <a:off x="514275" y="62950"/>
            <a:ext cx="42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600">
                <a:solidFill>
                  <a:srgbClr val="CC0000"/>
                </a:solidFill>
              </a:rPr>
              <a:t>Canvas #02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CC0000"/>
                </a:solidFill>
              </a:rPr>
              <a:t>Identifying the target (pick just one)</a:t>
            </a:r>
            <a:endParaRPr b="1" sz="1600"/>
          </a:p>
        </p:txBody>
      </p:sp>
      <p:sp>
        <p:nvSpPr>
          <p:cNvPr id="186" name="Google Shape;186;p35"/>
          <p:cNvSpPr/>
          <p:nvPr/>
        </p:nvSpPr>
        <p:spPr>
          <a:xfrm>
            <a:off x="505500" y="818500"/>
            <a:ext cx="8196300" cy="56223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5"/>
          <p:cNvSpPr txBox="1"/>
          <p:nvPr/>
        </p:nvSpPr>
        <p:spPr>
          <a:xfrm>
            <a:off x="1207175" y="1607425"/>
            <a:ext cx="1971600" cy="4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Headquarters / Corporate / Support functions</a:t>
            </a:r>
            <a:endParaRPr sz="1200"/>
          </a:p>
        </p:txBody>
      </p:sp>
      <p:pic>
        <p:nvPicPr>
          <p:cNvPr descr="office.png" id="188" name="Google Shape;18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7925" y="951853"/>
            <a:ext cx="533400" cy="533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actory.png" id="189" name="Google Shape;18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1075" y="2288638"/>
            <a:ext cx="707100" cy="70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5"/>
          <p:cNvSpPr txBox="1"/>
          <p:nvPr/>
        </p:nvSpPr>
        <p:spPr>
          <a:xfrm>
            <a:off x="1068825" y="2969963"/>
            <a:ext cx="1971600" cy="4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Production</a:t>
            </a:r>
            <a:endParaRPr sz="1200"/>
          </a:p>
        </p:txBody>
      </p:sp>
      <p:pic>
        <p:nvPicPr>
          <p:cNvPr id="191" name="Google Shape;191;p35"/>
          <p:cNvPicPr preferRelativeResize="0"/>
          <p:nvPr/>
        </p:nvPicPr>
        <p:blipFill rotWithShape="1">
          <a:blip r:embed="rId5">
            <a:alphaModFix/>
          </a:blip>
          <a:srcRect b="-20496" l="0" r="0" t="0"/>
          <a:stretch/>
        </p:blipFill>
        <p:spPr>
          <a:xfrm>
            <a:off x="1787925" y="3593359"/>
            <a:ext cx="533400" cy="6427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87925" y="5137779"/>
            <a:ext cx="533400" cy="53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5"/>
          <p:cNvSpPr txBox="1"/>
          <p:nvPr/>
        </p:nvSpPr>
        <p:spPr>
          <a:xfrm>
            <a:off x="1385325" y="4126250"/>
            <a:ext cx="15363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Customers / users</a:t>
            </a:r>
            <a:endParaRPr sz="1200"/>
          </a:p>
        </p:txBody>
      </p:sp>
      <p:sp>
        <p:nvSpPr>
          <p:cNvPr id="194" name="Google Shape;194;p35"/>
          <p:cNvSpPr txBox="1"/>
          <p:nvPr/>
        </p:nvSpPr>
        <p:spPr>
          <a:xfrm>
            <a:off x="1311225" y="5730900"/>
            <a:ext cx="14868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New markets</a:t>
            </a:r>
            <a:endParaRPr sz="1200"/>
          </a:p>
        </p:txBody>
      </p:sp>
      <p:sp>
        <p:nvSpPr>
          <p:cNvPr id="195" name="Google Shape;195;p35"/>
          <p:cNvSpPr txBox="1"/>
          <p:nvPr/>
        </p:nvSpPr>
        <p:spPr>
          <a:xfrm>
            <a:off x="3085175" y="894700"/>
            <a:ext cx="5508600" cy="11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Name of the target department / user / segment: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_________________________________________________</a:t>
            </a:r>
            <a:endParaRPr/>
          </a:p>
        </p:txBody>
      </p:sp>
      <p:sp>
        <p:nvSpPr>
          <p:cNvPr id="196" name="Google Shape;196;p35"/>
          <p:cNvSpPr txBox="1"/>
          <p:nvPr/>
        </p:nvSpPr>
        <p:spPr>
          <a:xfrm>
            <a:off x="3178775" y="2328200"/>
            <a:ext cx="5508600" cy="11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Name of the target department / user / segment: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_________________________________________________</a:t>
            </a:r>
            <a:endParaRPr/>
          </a:p>
        </p:txBody>
      </p:sp>
      <p:sp>
        <p:nvSpPr>
          <p:cNvPr id="197" name="Google Shape;197;p35"/>
          <p:cNvSpPr txBox="1"/>
          <p:nvPr/>
        </p:nvSpPr>
        <p:spPr>
          <a:xfrm>
            <a:off x="3178775" y="3837900"/>
            <a:ext cx="5508600" cy="11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Name of the target department / user / segment: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49CC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98" name="Google Shape;198;p35"/>
          <p:cNvSpPr txBox="1"/>
          <p:nvPr/>
        </p:nvSpPr>
        <p:spPr>
          <a:xfrm>
            <a:off x="3178775" y="5161225"/>
            <a:ext cx="5508600" cy="11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Name of the target department / user / segment: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_________________________________________________</a:t>
            </a:r>
            <a:endParaRPr/>
          </a:p>
        </p:txBody>
      </p:sp>
      <p:sp>
        <p:nvSpPr>
          <p:cNvPr id="199" name="Google Shape;199;p35"/>
          <p:cNvSpPr/>
          <p:nvPr/>
        </p:nvSpPr>
        <p:spPr>
          <a:xfrm>
            <a:off x="782575" y="1325950"/>
            <a:ext cx="241500" cy="241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5"/>
          <p:cNvSpPr/>
          <p:nvPr/>
        </p:nvSpPr>
        <p:spPr>
          <a:xfrm>
            <a:off x="758275" y="2844300"/>
            <a:ext cx="2415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01" name="Google Shape;201;p35"/>
          <p:cNvSpPr/>
          <p:nvPr/>
        </p:nvSpPr>
        <p:spPr>
          <a:xfrm>
            <a:off x="758275" y="2728475"/>
            <a:ext cx="241500" cy="241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5"/>
          <p:cNvSpPr/>
          <p:nvPr/>
        </p:nvSpPr>
        <p:spPr>
          <a:xfrm>
            <a:off x="758275" y="3994625"/>
            <a:ext cx="241500" cy="241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5"/>
          <p:cNvSpPr/>
          <p:nvPr/>
        </p:nvSpPr>
        <p:spPr>
          <a:xfrm>
            <a:off x="758275" y="5592475"/>
            <a:ext cx="241500" cy="241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4" name="Google Shape;204;p35"/>
          <p:cNvCxnSpPr/>
          <p:nvPr/>
        </p:nvCxnSpPr>
        <p:spPr>
          <a:xfrm>
            <a:off x="3300750" y="4676825"/>
            <a:ext cx="49065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35"/>
          <p:cNvCxnSpPr/>
          <p:nvPr/>
        </p:nvCxnSpPr>
        <p:spPr>
          <a:xfrm flipH="1">
            <a:off x="561650" y="6520688"/>
            <a:ext cx="5100" cy="278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35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207" name="Google Shape;207;p35"/>
          <p:cNvSpPr txBox="1"/>
          <p:nvPr/>
        </p:nvSpPr>
        <p:spPr>
          <a:xfrm>
            <a:off x="4833550" y="0"/>
            <a:ext cx="4781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Designed by: </a:t>
            </a:r>
            <a:r>
              <a:rPr lang="fr" sz="1000">
                <a:solidFill>
                  <a:schemeClr val="dk1"/>
                </a:solidFill>
              </a:rPr>
              <a:t>________________________________________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08" name="Google Shape;208;p35"/>
          <p:cNvSpPr txBox="1"/>
          <p:nvPr/>
        </p:nvSpPr>
        <p:spPr>
          <a:xfrm>
            <a:off x="4847825" y="263575"/>
            <a:ext cx="4239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Date: 	   __________________________________________</a:t>
            </a:r>
            <a:endParaRPr sz="1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/>
          <p:nvPr/>
        </p:nvSpPr>
        <p:spPr>
          <a:xfrm>
            <a:off x="505500" y="944075"/>
            <a:ext cx="8196300" cy="5496600"/>
          </a:xfrm>
          <a:prstGeom prst="rect">
            <a:avLst/>
          </a:prstGeom>
          <a:noFill/>
          <a:ln cap="flat" cmpd="sng" w="2857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6"/>
          <p:cNvSpPr/>
          <p:nvPr/>
        </p:nvSpPr>
        <p:spPr>
          <a:xfrm>
            <a:off x="561650" y="4944469"/>
            <a:ext cx="7907400" cy="1452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6"/>
          <p:cNvSpPr/>
          <p:nvPr/>
        </p:nvSpPr>
        <p:spPr>
          <a:xfrm>
            <a:off x="5991750" y="1592150"/>
            <a:ext cx="2477400" cy="3026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6"/>
          <p:cNvSpPr/>
          <p:nvPr/>
        </p:nvSpPr>
        <p:spPr>
          <a:xfrm>
            <a:off x="561650" y="1588213"/>
            <a:ext cx="5064900" cy="3026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6"/>
          <p:cNvSpPr txBox="1"/>
          <p:nvPr/>
        </p:nvSpPr>
        <p:spPr>
          <a:xfrm>
            <a:off x="2380150" y="944075"/>
            <a:ext cx="58161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Name of the Avatar:</a:t>
            </a:r>
            <a:r>
              <a:rPr lang="fr"/>
              <a:t> </a:t>
            </a:r>
            <a:r>
              <a:rPr lang="fr"/>
              <a:t>_____________________________________</a:t>
            </a:r>
            <a:endParaRPr/>
          </a:p>
        </p:txBody>
      </p:sp>
      <p:sp>
        <p:nvSpPr>
          <p:cNvPr id="218" name="Google Shape;218;p36"/>
          <p:cNvSpPr txBox="1"/>
          <p:nvPr/>
        </p:nvSpPr>
        <p:spPr>
          <a:xfrm>
            <a:off x="438075" y="68550"/>
            <a:ext cx="4263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38761D"/>
                </a:solidFill>
              </a:rPr>
              <a:t>Canvas #03.1 (</a:t>
            </a:r>
            <a:r>
              <a:rPr b="1" lang="fr" sz="1600" u="sng">
                <a:solidFill>
                  <a:srgbClr val="38761D"/>
                </a:solidFill>
              </a:rPr>
              <a:t>B2C</a:t>
            </a:r>
            <a:r>
              <a:rPr b="1" lang="fr" sz="1600">
                <a:solidFill>
                  <a:srgbClr val="38761D"/>
                </a:solidFill>
              </a:rPr>
              <a:t> version):</a:t>
            </a:r>
            <a:endParaRPr b="1" sz="16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rgbClr val="38761D"/>
                </a:solidFill>
              </a:rPr>
              <a:t>Profiling the target user with an avatar</a:t>
            </a:r>
            <a:endParaRPr b="1" sz="16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38761D"/>
              </a:solidFill>
            </a:endParaRPr>
          </a:p>
        </p:txBody>
      </p:sp>
      <p:sp>
        <p:nvSpPr>
          <p:cNvPr id="219" name="Google Shape;219;p36"/>
          <p:cNvSpPr txBox="1"/>
          <p:nvPr/>
        </p:nvSpPr>
        <p:spPr>
          <a:xfrm>
            <a:off x="692650" y="2006750"/>
            <a:ext cx="5023800" cy="27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/>
              <a:t>Age</a:t>
            </a:r>
            <a:r>
              <a:rPr lang="fr" sz="1200"/>
              <a:t>: 					 ___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		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/>
              <a:t>Marital status</a:t>
            </a:r>
            <a:r>
              <a:rPr lang="fr" sz="1200"/>
              <a:t>: 	 		</a:t>
            </a:r>
            <a:r>
              <a:rPr lang="fr" sz="1200">
                <a:solidFill>
                  <a:schemeClr val="dk1"/>
                </a:solidFill>
              </a:rPr>
              <a:t>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/>
              <a:t>Number of kids</a:t>
            </a:r>
            <a:r>
              <a:rPr lang="fr" sz="1200"/>
              <a:t>: 			 </a:t>
            </a:r>
            <a:r>
              <a:rPr lang="fr" sz="1200">
                <a:solidFill>
                  <a:schemeClr val="dk1"/>
                </a:solidFill>
              </a:rPr>
              <a:t>___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/>
              <a:t>Occupation</a:t>
            </a:r>
            <a:r>
              <a:rPr lang="fr" sz="1200"/>
              <a:t>: 			 </a:t>
            </a:r>
            <a:r>
              <a:rPr lang="fr" sz="1200">
                <a:solidFill>
                  <a:schemeClr val="dk1"/>
                </a:solidFill>
              </a:rPr>
              <a:t>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/>
              <a:t>Monthly income</a:t>
            </a:r>
            <a:r>
              <a:rPr lang="fr" sz="1200"/>
              <a:t>:	 		</a:t>
            </a:r>
            <a:r>
              <a:rPr lang="fr" sz="1200">
                <a:solidFill>
                  <a:schemeClr val="dk1"/>
                </a:solidFill>
              </a:rPr>
              <a:t>________________</a:t>
            </a:r>
            <a:endParaRPr b="1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/>
              <a:t>Country &amp; city of residence</a:t>
            </a:r>
            <a:r>
              <a:rPr lang="fr" sz="1200"/>
              <a:t>:	 </a:t>
            </a:r>
            <a:r>
              <a:rPr lang="fr" sz="1200">
                <a:solidFill>
                  <a:schemeClr val="dk1"/>
                </a:solidFill>
              </a:rPr>
              <a:t>_______________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/>
              <a:t>Highest degree</a:t>
            </a:r>
            <a:r>
              <a:rPr lang="fr" sz="1200"/>
              <a:t>: high school / univ / other: __________________</a:t>
            </a:r>
            <a:endParaRPr sz="1200"/>
          </a:p>
        </p:txBody>
      </p:sp>
      <p:sp>
        <p:nvSpPr>
          <p:cNvPr id="220" name="Google Shape;220;p36"/>
          <p:cNvSpPr txBox="1"/>
          <p:nvPr/>
        </p:nvSpPr>
        <p:spPr>
          <a:xfrm>
            <a:off x="6112325" y="2142225"/>
            <a:ext cx="2477400" cy="17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Level of fitness</a:t>
            </a:r>
            <a:r>
              <a:rPr lang="fr" sz="1200"/>
              <a:t>: 	weak / average / fit / competitive	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	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Social life</a:t>
            </a:r>
            <a:r>
              <a:rPr lang="fr" sz="1200"/>
              <a:t>: 	none / occasional / regular / party animal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Societal involvement</a:t>
            </a:r>
            <a:r>
              <a:rPr lang="fr" sz="1200"/>
              <a:t>: none / occasional / regular / leader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21" name="Google Shape;221;p36"/>
          <p:cNvSpPr txBox="1"/>
          <p:nvPr/>
        </p:nvSpPr>
        <p:spPr>
          <a:xfrm>
            <a:off x="569500" y="5113171"/>
            <a:ext cx="4328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The last book they read</a:t>
            </a:r>
            <a:r>
              <a:rPr lang="fr" sz="1200"/>
              <a:t>: </a:t>
            </a:r>
            <a:r>
              <a:rPr lang="fr" sz="1200">
                <a:solidFill>
                  <a:schemeClr val="dk1"/>
                </a:solidFill>
              </a:rPr>
              <a:t>______________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Their preferred TV show</a:t>
            </a:r>
            <a:r>
              <a:rPr lang="fr" sz="1200"/>
              <a:t>: </a:t>
            </a:r>
            <a:r>
              <a:rPr lang="fr" sz="1200">
                <a:solidFill>
                  <a:schemeClr val="dk1"/>
                </a:solidFill>
              </a:rPr>
              <a:t>_____________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The last movie they went to</a:t>
            </a:r>
            <a:r>
              <a:rPr lang="fr" sz="1200"/>
              <a:t>: </a:t>
            </a:r>
            <a:r>
              <a:rPr lang="fr" sz="1200">
                <a:solidFill>
                  <a:schemeClr val="dk1"/>
                </a:solidFill>
              </a:rPr>
              <a:t>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22" name="Google Shape;222;p36"/>
          <p:cNvSpPr txBox="1"/>
          <p:nvPr/>
        </p:nvSpPr>
        <p:spPr>
          <a:xfrm>
            <a:off x="4417450" y="5005925"/>
            <a:ext cx="4208700" cy="14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Preferred extra professional activity</a:t>
            </a:r>
            <a:r>
              <a:rPr lang="fr" sz="1200"/>
              <a:t>: </a:t>
            </a:r>
            <a:r>
              <a:rPr lang="fr" sz="1200">
                <a:solidFill>
                  <a:schemeClr val="dk1"/>
                </a:solidFill>
              </a:rPr>
              <a:t>__________________________________________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/>
              <a:t>The social media they visit daily</a:t>
            </a:r>
            <a:r>
              <a:rPr lang="fr" sz="1200"/>
              <a:t>: Facebook / Instagram / Snapchat / LinkedIn / Twitter / Youtube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23" name="Google Shape;223;p36"/>
          <p:cNvSpPr txBox="1"/>
          <p:nvPr/>
        </p:nvSpPr>
        <p:spPr>
          <a:xfrm>
            <a:off x="798100" y="4773425"/>
            <a:ext cx="2823300" cy="41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1" lang="fr" sz="1100">
                <a:solidFill>
                  <a:srgbClr val="38761D"/>
                </a:solidFill>
              </a:rPr>
              <a:t>Media and cultural preferences</a:t>
            </a:r>
            <a:endParaRPr b="1" i="1" sz="1100">
              <a:solidFill>
                <a:srgbClr val="38761D"/>
              </a:solidFill>
            </a:endParaRPr>
          </a:p>
        </p:txBody>
      </p:sp>
      <p:sp>
        <p:nvSpPr>
          <p:cNvPr id="224" name="Google Shape;224;p36"/>
          <p:cNvSpPr txBox="1"/>
          <p:nvPr/>
        </p:nvSpPr>
        <p:spPr>
          <a:xfrm>
            <a:off x="798100" y="1425875"/>
            <a:ext cx="2762100" cy="41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100">
                <a:solidFill>
                  <a:srgbClr val="38761D"/>
                </a:solidFill>
              </a:rPr>
              <a:t>Socio-demographic attributes</a:t>
            </a:r>
            <a:endParaRPr b="1" i="1" sz="1100">
              <a:solidFill>
                <a:srgbClr val="38761D"/>
              </a:solidFill>
            </a:endParaRPr>
          </a:p>
        </p:txBody>
      </p:sp>
      <p:sp>
        <p:nvSpPr>
          <p:cNvPr id="225" name="Google Shape;225;p36"/>
          <p:cNvSpPr txBox="1"/>
          <p:nvPr/>
        </p:nvSpPr>
        <p:spPr>
          <a:xfrm>
            <a:off x="6219325" y="1425875"/>
            <a:ext cx="918000" cy="41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100">
                <a:solidFill>
                  <a:srgbClr val="38761D"/>
                </a:solidFill>
              </a:rPr>
              <a:t>Lifestyle</a:t>
            </a:r>
            <a:endParaRPr b="1" i="1" sz="1100">
              <a:solidFill>
                <a:srgbClr val="38761D"/>
              </a:solidFill>
            </a:endParaRPr>
          </a:p>
        </p:txBody>
      </p:sp>
      <p:cxnSp>
        <p:nvCxnSpPr>
          <p:cNvPr id="226" name="Google Shape;226;p36"/>
          <p:cNvCxnSpPr/>
          <p:nvPr/>
        </p:nvCxnSpPr>
        <p:spPr>
          <a:xfrm flipH="1">
            <a:off x="561650" y="6520688"/>
            <a:ext cx="5100" cy="278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7" name="Google Shape;227;p36"/>
          <p:cNvSpPr txBox="1"/>
          <p:nvPr/>
        </p:nvSpPr>
        <p:spPr>
          <a:xfrm>
            <a:off x="638350" y="6520700"/>
            <a:ext cx="81963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/>
              <a:t>Copyright © 2017-2023, Guillaume Lecuyer et Clement Levallois. DDBM is for you to use without restriction in modeling your own or other people's businesses. License CC BY-SA 4.0 Deed</a:t>
            </a:r>
            <a:endParaRPr sz="800"/>
          </a:p>
        </p:txBody>
      </p:sp>
      <p:sp>
        <p:nvSpPr>
          <p:cNvPr id="228" name="Google Shape;228;p36"/>
          <p:cNvSpPr txBox="1"/>
          <p:nvPr/>
        </p:nvSpPr>
        <p:spPr>
          <a:xfrm>
            <a:off x="4833550" y="0"/>
            <a:ext cx="4781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Designed by: </a:t>
            </a:r>
            <a:r>
              <a:rPr lang="fr" sz="1000">
                <a:solidFill>
                  <a:schemeClr val="dk1"/>
                </a:solidFill>
              </a:rPr>
              <a:t>________________________________________</a:t>
            </a:r>
            <a:endParaRPr b="1">
              <a:solidFill>
                <a:srgbClr val="3C78D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29" name="Google Shape;229;p36"/>
          <p:cNvSpPr txBox="1"/>
          <p:nvPr/>
        </p:nvSpPr>
        <p:spPr>
          <a:xfrm>
            <a:off x="4847825" y="263575"/>
            <a:ext cx="4239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Date: 	   __________________________________________</a:t>
            </a:r>
            <a:endParaRPr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